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314" r:id="rId4"/>
    <p:sldId id="287" r:id="rId5"/>
    <p:sldId id="315" r:id="rId6"/>
    <p:sldId id="316" r:id="rId7"/>
    <p:sldId id="297" r:id="rId8"/>
    <p:sldId id="298" r:id="rId9"/>
    <p:sldId id="299" r:id="rId10"/>
    <p:sldId id="302" r:id="rId11"/>
    <p:sldId id="322" r:id="rId12"/>
    <p:sldId id="300" r:id="rId13"/>
    <p:sldId id="304" r:id="rId14"/>
    <p:sldId id="317" r:id="rId15"/>
    <p:sldId id="303" r:id="rId16"/>
    <p:sldId id="307" r:id="rId17"/>
    <p:sldId id="288" r:id="rId18"/>
    <p:sldId id="323" r:id="rId19"/>
    <p:sldId id="324" r:id="rId20"/>
    <p:sldId id="320" r:id="rId21"/>
    <p:sldId id="318" r:id="rId22"/>
    <p:sldId id="319" r:id="rId23"/>
    <p:sldId id="262" r:id="rId24"/>
  </p:sldIdLst>
  <p:sldSz cx="9144000" cy="5143500" type="screen16x9"/>
  <p:notesSz cx="6797675" cy="985678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roxima Nova Extrabold" panose="020B0604020202020204" charset="0"/>
      <p:bold r:id="rId30"/>
    </p:embeddedFont>
    <p:embeddedFont>
      <p:font typeface="Proxima Nova Semibold" panose="020B0604020202020204" charset="0"/>
      <p:regular r:id="rId31"/>
      <p:bold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AFxfRugVWRo1XacMCu/ZIzph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 snapToGrid="0">
      <p:cViewPr>
        <p:scale>
          <a:sx n="104" d="100"/>
          <a:sy n="104" d="100"/>
        </p:scale>
        <p:origin x="-90" y="-55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62238"/>
            <a:ext cx="2945659" cy="49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8484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UY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2713" y="738188"/>
            <a:ext cx="6572250" cy="36972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AC3C-F0F1-43BF-985A-79BACA731162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4235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2713" y="738188"/>
            <a:ext cx="6572250" cy="36972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AC3C-F0F1-43BF-985A-79BACA731162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4235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2713" y="738188"/>
            <a:ext cx="6572250" cy="36972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AC3C-F0F1-43BF-985A-79BACA731162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4235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951a0b57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3951a0b574_0_14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23951a0b574_0_14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UY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2713" y="738188"/>
            <a:ext cx="6572250" cy="36972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8AC3C-F0F1-43BF-985A-79BACA731162}" type="slidenum">
              <a:rPr lang="es-UY" smtClean="0"/>
              <a:t>20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42358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951a0b57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3951a0b574_0_14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23951a0b574_0_14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UY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7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7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UY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951a0b57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3951a0b574_0_14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23951a0b574_0_14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UY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380a65e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3380a65e4e_0_20:notes"/>
          <p:cNvSpPr txBox="1">
            <a:spLocks noGrp="1"/>
          </p:cNvSpPr>
          <p:nvPr>
            <p:ph type="body" idx="1"/>
          </p:nvPr>
        </p:nvSpPr>
        <p:spPr>
          <a:xfrm>
            <a:off x="679768" y="4681974"/>
            <a:ext cx="5438100" cy="4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380a65e4e_0_20:notes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7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UY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D4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670750" y="673050"/>
            <a:ext cx="39012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2900" b="1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Avances y desafíos de la facilitación del comercio en la ALADI</a:t>
            </a:r>
            <a:endParaRPr sz="2900" b="1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900" b="1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90" name="Google Shape;90;p1" descr="C:\Users\visita\Desktop\Logo ALADI con Clai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50" y="4004004"/>
            <a:ext cx="3614648" cy="54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:\Galeria\GALERIA DE FOTOS ALADI\1 Fachada - banderas - institucionales\EDIFICIO\09-20-18 Fachada Sede Norberto García\Fachada Sede Norberto García 20.09 (268).JPG"/>
          <p:cNvPicPr preferRelativeResize="0"/>
          <p:nvPr/>
        </p:nvPicPr>
        <p:blipFill rotWithShape="1">
          <a:blip r:embed="rId4">
            <a:alphaModFix/>
          </a:blip>
          <a:srcRect l="19237" t="8020" r="43342" b="4604"/>
          <a:stretch/>
        </p:blipFill>
        <p:spPr>
          <a:xfrm>
            <a:off x="5844200" y="0"/>
            <a:ext cx="32997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70750" y="2193800"/>
            <a:ext cx="3901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70750" y="2804025"/>
            <a:ext cx="3901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12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27 de noviembre, 2023</a:t>
            </a:r>
            <a:endParaRPr sz="12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2307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0" name="Google Shape;128;g13380a65e4e_0_20"/>
          <p:cNvSpPr txBox="1"/>
          <p:nvPr/>
        </p:nvSpPr>
        <p:spPr>
          <a:xfrm>
            <a:off x="747829" y="857594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182"/>
              <a:buFont typeface="Calibri"/>
              <a:buNone/>
              <a:defRPr sz="1900" b="1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</a:defRPr>
            </a:lvl1pPr>
          </a:lstStyle>
          <a:p>
            <a:r>
              <a:rPr lang="es-UY" dirty="0">
                <a:solidFill>
                  <a:srgbClr val="FFC000"/>
                </a:solidFill>
                <a:sym typeface="Proxima Nova"/>
              </a:rPr>
              <a:t>Temas desarrollados:</a:t>
            </a:r>
            <a:endParaRPr dirty="0">
              <a:solidFill>
                <a:srgbClr val="FFC000"/>
              </a:solidFill>
              <a:sym typeface="Proxima Nova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01346" y="1196839"/>
            <a:ext cx="7341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Evaluación de la implementación del AFC en los países de la región</a:t>
            </a:r>
          </a:p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Gestión coordinada de fronteras en el contexto regional </a:t>
            </a:r>
          </a:p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Digitalización de los procesos de importación, exportación y tránsito</a:t>
            </a:r>
          </a:p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Gestión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de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riesgos y los planes de contingencia</a:t>
            </a:r>
          </a:p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Retos en la implementación y funcionamiento de los CNFC</a:t>
            </a:r>
          </a:p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Sector privado y la implementación del AFC</a:t>
            </a:r>
          </a:p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Cooperación entre los CNFC de la región.</a:t>
            </a:r>
          </a:p>
          <a:p>
            <a:pPr lvl="0">
              <a:lnSpc>
                <a:spcPct val="150000"/>
              </a:lnSpc>
            </a:pPr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Coordinación con los donantes </a:t>
            </a:r>
          </a:p>
        </p:txBody>
      </p:sp>
    </p:spTree>
    <p:extLst>
      <p:ext uri="{BB962C8B-B14F-4D97-AF65-F5344CB8AC3E}">
        <p14:creationId xmlns:p14="http://schemas.microsoft.com/office/powerpoint/2010/main" val="346439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349910"/>
            <a:ext cx="4387850" cy="37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Google Shape;122;g13380a65e4e_0_20"/>
          <p:cNvSpPr txBox="1"/>
          <p:nvPr/>
        </p:nvSpPr>
        <p:spPr>
          <a:xfrm>
            <a:off x="609600" y="2307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320346" y="1422018"/>
            <a:ext cx="42978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Algunos de los retos y desafíos incluyen:</a:t>
            </a:r>
          </a:p>
          <a:p>
            <a:pPr algn="just"/>
            <a:endParaRPr lang="es-UY" sz="16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sz="16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• Falta de coordinación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: El Comité Nacional no siempre es el único ente coordinando el trabajo en ciertas áreas y algunas decisiones que se adoptan no necesariamente se transmiten lo suficientemente rápido a los entes ejecutores. Se podría solucionar asegurándose que los objetivos y las instrucciones fluyen de los que toman las decisiones a los entes ejecutores. Esfuerzo para alinear las iniciativas de las distintas instituciones públicas involucradas</a:t>
            </a:r>
            <a:r>
              <a:rPr lang="es-UY" sz="1600" dirty="0"/>
              <a:t>.</a:t>
            </a:r>
            <a:endParaRPr lang="es-UY" sz="16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0346" y="531210"/>
            <a:ext cx="6567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UY" sz="14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4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Retos en la implementación y funcionamiento de los CNFC</a:t>
            </a:r>
          </a:p>
          <a:p>
            <a:endParaRPr lang="es-UY" dirty="0"/>
          </a:p>
        </p:txBody>
      </p:sp>
      <p:sp>
        <p:nvSpPr>
          <p:cNvPr id="11" name="Google Shape;128;g13380a65e4e_0_20"/>
          <p:cNvSpPr txBox="1"/>
          <p:nvPr/>
        </p:nvSpPr>
        <p:spPr>
          <a:xfrm>
            <a:off x="320345" y="1046613"/>
            <a:ext cx="8174977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182"/>
              <a:buFont typeface="Calibri"/>
              <a:buNone/>
              <a:defRPr sz="1900" b="1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</a:defRPr>
            </a:lvl1pPr>
          </a:lstStyle>
          <a:p>
            <a:r>
              <a:rPr lang="es-UY" dirty="0">
                <a:solidFill>
                  <a:srgbClr val="FFC000"/>
                </a:solidFill>
                <a:sym typeface="Proxima Nova"/>
              </a:rPr>
              <a:t>Identificación de fortalezas y buenas prácticas, así como retos y desafíos</a:t>
            </a:r>
            <a:endParaRPr dirty="0">
              <a:solidFill>
                <a:srgbClr val="FFC000"/>
              </a:solidFill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8643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2307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8" name="Google Shape;128;g13380a65e4e_0_20"/>
          <p:cNvSpPr txBox="1"/>
          <p:nvPr/>
        </p:nvSpPr>
        <p:spPr>
          <a:xfrm>
            <a:off x="697328" y="768210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182"/>
              <a:buFont typeface="Calibri"/>
              <a:buNone/>
              <a:defRPr sz="1900" b="1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</a:defRPr>
            </a:lvl1pPr>
          </a:lstStyle>
          <a:p>
            <a:r>
              <a:rPr lang="es-UY" dirty="0">
                <a:solidFill>
                  <a:srgbClr val="FFC000"/>
                </a:solidFill>
                <a:sym typeface="Proxima Nova"/>
              </a:rPr>
              <a:t>Recomendaciones</a:t>
            </a:r>
            <a:endParaRPr dirty="0">
              <a:solidFill>
                <a:srgbClr val="FFC000"/>
              </a:solidFill>
              <a:sym typeface="Proxima Nova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1507" y="1149432"/>
            <a:ext cx="7493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1. Posicionar el tema de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facilitación del comercio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en la agenda de los más altos mandos políticos.</a:t>
            </a:r>
          </a:p>
          <a:p>
            <a:pPr marL="228600" indent="-228600" algn="just">
              <a:buAutoNum type="arabicPeriod"/>
            </a:pPr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2. Impulsar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gestión coordinada de frontera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 través de la definición clara del liderazgo entre autoridades fronterizas.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3. Empezar a gestionar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medición del impacto de cada una de las medidas del AFC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y mejorar la eficiencia de las medidas con base en indicadores de desempeño y no simplemente de cumplimiento.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4. Una vez que se haya implementado de manera completa el AFC, sería importante que los Comités Nacionales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informen de manera voluntaria al Comité de Facilitación del Comercio de la OMC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las mejoras que se introduzcan en las diferentes medidas.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5. Fortalecer la comunicación fiable y de consulta entre los Comités Nacionales a través de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encuentros regionales.</a:t>
            </a:r>
          </a:p>
        </p:txBody>
      </p:sp>
    </p:spTree>
    <p:extLst>
      <p:ext uri="{BB962C8B-B14F-4D97-AF65-F5344CB8AC3E}">
        <p14:creationId xmlns:p14="http://schemas.microsoft.com/office/powerpoint/2010/main" val="45930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32600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8" name="Google Shape;128;g13380a65e4e_0_20"/>
          <p:cNvSpPr txBox="1"/>
          <p:nvPr/>
        </p:nvSpPr>
        <p:spPr>
          <a:xfrm>
            <a:off x="676062" y="805942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182"/>
              <a:buFont typeface="Calibri"/>
              <a:buNone/>
              <a:defRPr sz="1900" b="1">
                <a:solidFill>
                  <a:schemeClr val="bg2">
                    <a:lumMod val="75000"/>
                  </a:schemeClr>
                </a:solidFill>
                <a:latin typeface="Proxima Nova"/>
                <a:ea typeface="Proxima Nova"/>
                <a:cs typeface="Proxima Nova"/>
              </a:defRPr>
            </a:lvl1pPr>
          </a:lstStyle>
          <a:p>
            <a:r>
              <a:rPr lang="es-UY" dirty="0">
                <a:solidFill>
                  <a:srgbClr val="FFC000"/>
                </a:solidFill>
                <a:sym typeface="Proxima Nova"/>
              </a:rPr>
              <a:t>Recomendaciones</a:t>
            </a:r>
            <a:endParaRPr dirty="0">
              <a:solidFill>
                <a:srgbClr val="FFC000"/>
              </a:solidFill>
              <a:sym typeface="Proxima Nov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59818" y="1189642"/>
            <a:ext cx="79017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6. Promover una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mayor participación de la región latinoamericana en el Comité sobre Facilitación del Comercio de la OMC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, propiciando el intercambio de experiencias de la región.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7. En el seno de los Comités, profundizar en:</a:t>
            </a:r>
          </a:p>
          <a:p>
            <a:pPr marL="266700"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a.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digitalización, transmisión, intercambio armonizado de información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(p.ej. datos y documentos) e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interoperabilidad regional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,</a:t>
            </a:r>
          </a:p>
          <a:p>
            <a:pPr marL="266700"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b.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gestión del riesgo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del trámite de los envíos urgentes, y</a:t>
            </a:r>
          </a:p>
          <a:p>
            <a:pPr marL="266700"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c. las mejores prácticas para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informar de manera efectiva al sector privado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y otras partes interesadas.</a:t>
            </a:r>
          </a:p>
          <a:p>
            <a:pPr marL="266700"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8. Coordinar con los donantes a que presenten información de requisitos y procedimientos a seguir para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obtener cooperación en el marco del AFC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, de tal forma que se logre una mayor divulgación.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9. Fortalecer la gestión de la facilitación del comercio a través de la asignación de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mayores recursos humanos y financieros para el comité nacional.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8632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6" name="Google Shape;128;g13380a65e4e_0_20"/>
          <p:cNvSpPr txBox="1"/>
          <p:nvPr/>
        </p:nvSpPr>
        <p:spPr>
          <a:xfrm>
            <a:off x="460375" y="1267325"/>
            <a:ext cx="4157825" cy="1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Cuarto Encuentro Latinoamericano de los CNFC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 mayo 2024 </a:t>
            </a:r>
            <a:endParaRPr sz="2400" dirty="0">
              <a:solidFill>
                <a:srgbClr val="FFC000"/>
              </a:solidFill>
              <a:latin typeface="Proxima Nova Extrabold"/>
              <a:ea typeface="Proxima Nova Extrabold"/>
              <a:cs typeface="Proxima Nova Extrabold"/>
              <a:sym typeface="Proxima Nova"/>
            </a:endParaRPr>
          </a:p>
        </p:txBody>
      </p:sp>
      <p:sp>
        <p:nvSpPr>
          <p:cNvPr id="17" name="Google Shape;128;g13380a65e4e_0_20"/>
          <p:cNvSpPr txBox="1"/>
          <p:nvPr/>
        </p:nvSpPr>
        <p:spPr>
          <a:xfrm>
            <a:off x="1997775" y="4183562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Sede ALADI </a:t>
            </a:r>
            <a:endParaRPr sz="2400" dirty="0">
              <a:solidFill>
                <a:srgbClr val="000066"/>
              </a:solidFill>
              <a:latin typeface="Proxima Nova Extrabold"/>
              <a:ea typeface="Proxima Nova Extrabold"/>
              <a:cs typeface="Proxima Nova Extrabold"/>
              <a:sym typeface="Proxima Nova"/>
            </a:endParaRPr>
          </a:p>
        </p:txBody>
      </p:sp>
      <p:sp>
        <p:nvSpPr>
          <p:cNvPr id="4" name="AutoShape 4" descr="15.468.300+ Ubicacion Fotografías de stock, fotos e imágen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6" descr="15.468.300+ Ubicacion Fotografías de stock, fotos e imágen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032" name="Picture 8" descr="15.468.300+ Ubicacion Fotografías de stock, fotos e imágen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39" y="3106680"/>
            <a:ext cx="1413856" cy="10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ading Vectores, Iconos, Gráficos y Fondos para Descarg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8225"/>
            <a:ext cx="3248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22;g13380a65e4e_0_20"/>
          <p:cNvSpPr txBox="1"/>
          <p:nvPr/>
        </p:nvSpPr>
        <p:spPr>
          <a:xfrm>
            <a:off x="351712" y="36512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0072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4212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0" name="Google Shape;128;g13380a65e4e_0_20"/>
          <p:cNvSpPr txBox="1"/>
          <p:nvPr/>
        </p:nvSpPr>
        <p:spPr>
          <a:xfrm>
            <a:off x="669443" y="863719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Reunión especializada en FC países ALADI</a:t>
            </a:r>
            <a:endParaRPr sz="1900" b="1" i="0" u="none" strike="noStrike" cap="none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8176" y="1300667"/>
            <a:ext cx="71135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Participaron representantes expertos de los </a:t>
            </a:r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13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países miembros.</a:t>
            </a:r>
          </a:p>
          <a:p>
            <a:pPr algn="just"/>
            <a:endParaRPr lang="es-ES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Objetivo: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Identificar acciones conjuntas para impulsar desde la ALADI con la finalidad de avanzar en determinadas áreas de la FC.</a:t>
            </a:r>
          </a:p>
          <a:p>
            <a:pPr algn="just"/>
            <a:endParaRPr lang="es-ES" b="1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Sugerencias de los expertos: </a:t>
            </a:r>
          </a:p>
          <a:p>
            <a:pPr marL="180975" indent="-180975"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Avanzar en el tema de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interoperabilidad de las VUCES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(incluyendo los certificados de origen, fitosanitarios y zoosanitarios) y la digitalización de los trámites.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marL="180975" indent="-180975"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Profundizar los trabajos con miras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obtener recursos financieros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de organismos y entidades pertinentes, con el fin de avanzar con la implementación de distintas iniciativas  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Intercambio de experiencias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, cooperación y creación de capacidades. </a:t>
            </a:r>
            <a:endParaRPr lang="es-ES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7273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-5500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0" name="Google Shape;128;g13380a65e4e_0_20"/>
          <p:cNvSpPr txBox="1"/>
          <p:nvPr/>
        </p:nvSpPr>
        <p:spPr>
          <a:xfrm>
            <a:off x="658810" y="629579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Reunión especializada en FC países ALADI</a:t>
            </a:r>
            <a:endParaRPr sz="1900" b="1" i="0" u="none" strike="noStrike" cap="none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8176" y="1300667"/>
            <a:ext cx="71135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Presentación de dos Estudios elaborados por la Secretaría General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5673" y="1765074"/>
            <a:ext cx="61137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245 - Relevamiento del estado de situación de las VUCE en los países miembros de la ALADI</a:t>
            </a:r>
          </a:p>
          <a:p>
            <a:pPr algn="just"/>
            <a:endParaRPr lang="es-UY" sz="1500" b="1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sz="16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246 - Relevamiento de los Acuerdos de Reconocimiento Mutuo (ARM) del Operador Económico Autorizado (OEA) en los países miembros de la ALADI”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04402" y="359667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Ambos publicados en español y portugués (27/07/23)</a:t>
            </a:r>
          </a:p>
        </p:txBody>
      </p:sp>
    </p:spTree>
    <p:extLst>
      <p:ext uri="{BB962C8B-B14F-4D97-AF65-F5344CB8AC3E}">
        <p14:creationId xmlns:p14="http://schemas.microsoft.com/office/powerpoint/2010/main" val="185771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3" y="2355726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FICHA PAÍS</a:t>
            </a:r>
            <a:endParaRPr lang="es-UY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5508" y="2150046"/>
            <a:ext cx="782269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Nombre, institución de quien depende, regímenes para los que fue concebida y cuales están en operación actualmente, trámites que incorpora, vinculación con la aduana, obligatoriedad, </a:t>
            </a:r>
            <a:r>
              <a:rPr lang="es-UY" sz="1500" u="sng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interoperabilidad con otros países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, proyectos a futuro etc.</a:t>
            </a:r>
          </a:p>
          <a:p>
            <a:endParaRPr lang="es-UY" sz="1600" b="1" dirty="0">
              <a:solidFill>
                <a:srgbClr val="000066"/>
              </a:solidFill>
              <a:latin typeface="Proxima Nova Extrabold"/>
              <a:ea typeface="Proxima Nova Extrabold"/>
              <a:cs typeface="Proxima Nova Extrabold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4318" y="3387931"/>
            <a:ext cx="8172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Se elaboró una matriz con la información recabada que refleja de forma comparable y en conjunto el desarrollo de las VUCE en los países miembros.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Se analizaron los resultados detalladamente por cada uno de los campos de las Fichas País.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36743" y="1024158"/>
            <a:ext cx="78881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sz="1600" b="1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Objetivo</a:t>
            </a:r>
          </a:p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Contar con un diagnóstico sobre el estado situación de las VUCE de los países miembros e identificar acciones que contribuyan a su implementación e interoperabilidad (regional)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38995" y="1866073"/>
            <a:ext cx="111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182"/>
            </a:pPr>
            <a:r>
              <a:rPr lang="es-UY" sz="1600" b="1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Ficha</a:t>
            </a:r>
            <a:r>
              <a:rPr lang="es-UY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UY" sz="1600" b="1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país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75952" y="3032314"/>
            <a:ext cx="3449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182"/>
            </a:pPr>
            <a:r>
              <a:rPr lang="es-UY" sz="1600" b="1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Matriz y Análisis de los resultados</a:t>
            </a:r>
          </a:p>
        </p:txBody>
      </p:sp>
      <p:grpSp>
        <p:nvGrpSpPr>
          <p:cNvPr id="15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6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8" name="Google Shape;128;g13380a65e4e_0_20"/>
          <p:cNvSpPr txBox="1"/>
          <p:nvPr/>
        </p:nvSpPr>
        <p:spPr>
          <a:xfrm>
            <a:off x="654558" y="607284"/>
            <a:ext cx="834023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182"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Estudio 245 – relevamiento Estado de Situación VUCE </a:t>
            </a:r>
            <a:endParaRPr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" name="Google Shape;122;g13380a65e4e_0_20"/>
          <p:cNvSpPr txBox="1"/>
          <p:nvPr/>
        </p:nvSpPr>
        <p:spPr>
          <a:xfrm>
            <a:off x="609600" y="2307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939452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6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654558" y="1562993"/>
            <a:ext cx="7866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-Actualmente, se encuentra un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importante grado de desarrollo y constante evolución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de las VUCE en la región, no son procesos lineales.</a:t>
            </a:r>
          </a:p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-Todas las VUCE cuentan con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marcos jurídicos sólidos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que fortalecen su posicionamiento  respecto de su funcionamiento e implementación a nivel nacional.</a:t>
            </a:r>
          </a:p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-Integran en mayor o menor medida las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operaciones de importación y exportación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(licencias, permisos, certificados y, en algunos casos, declaraciones aduaneras). </a:t>
            </a:r>
          </a:p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-Y se ha avanzado hacia la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total utilización de documentos electrónicos y datos armonizados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, entre las agencias involucradas. Todavía quedan algunos casos de utilización de documentos en papel (escaneados).</a:t>
            </a:r>
          </a:p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-Este contexto facilita el camino hacia la interoperabilidad, sin embargo, es necesario continuar trabajando a nivel nacional y, en particular, a nivel regional  teniendo en cuenta los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distintos niveles de avance y desarrollo de las VUCE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.</a:t>
            </a:r>
          </a:p>
        </p:txBody>
      </p:sp>
      <p:sp>
        <p:nvSpPr>
          <p:cNvPr id="9" name="Google Shape;128;g13380a65e4e_0_20"/>
          <p:cNvSpPr txBox="1"/>
          <p:nvPr/>
        </p:nvSpPr>
        <p:spPr>
          <a:xfrm>
            <a:off x="654558" y="531084"/>
            <a:ext cx="834023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182"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Estudio 245 – relevamiento Estado de Situación VUCE </a:t>
            </a:r>
            <a:endParaRPr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9470" y="1037398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182"/>
            </a:pPr>
            <a:r>
              <a:rPr lang="es-UY" sz="1600" b="1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Principales conclusiones</a:t>
            </a:r>
          </a:p>
        </p:txBody>
      </p:sp>
      <p:sp>
        <p:nvSpPr>
          <p:cNvPr id="11" name="Google Shape;122;g13380a65e4e_0_20"/>
          <p:cNvSpPr txBox="1"/>
          <p:nvPr/>
        </p:nvSpPr>
        <p:spPr>
          <a:xfrm>
            <a:off x="609600" y="32600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8837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6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710093" y="1152909"/>
            <a:ext cx="7916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La ALADI podría constituirse como instancia regional para impulsar los trabajos hacia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interoperabilidad de las VUCE 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de sus países miembros. 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Propiciar el intercambio de experiencias y cooperación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entre los países miembros (creación de capacidades). Ej. Uruguay- Bolivia julio 2023.</a:t>
            </a: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Contribuir a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adopción y utilización de estándares internacionales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para los distintos conjuntos de datos que facilitan la interoperabilidad entre VUCE de la región. Ej. Modelo de Datos OMA.</a:t>
            </a: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Profundizar los trabajos con miras obtener recursos financieros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de organismos y entidades pertinentes, con el fin de avanzar con la implementación de distintas iniciativas (una de ellas el certificado fitosanitario electrónico). Ej. Certificado E </a:t>
            </a:r>
            <a:r>
              <a:rPr lang="es-UY" dirty="0" err="1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phyto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– STDF</a:t>
            </a: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Crear instancias en las que puedan darse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intercambios sobre experiencias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en materia de sostenibilidad de los proyectos y facilitar la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vinculación con otros organismos 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internacionales relacionados con la materia. Ej. Foro regional CNFC-donantes</a:t>
            </a: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Profundizar el trabajo para integrar en las VUCE de los países una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perspectiva PYMES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y contribuir a su internacionalización.</a:t>
            </a:r>
          </a:p>
        </p:txBody>
      </p:sp>
      <p:sp>
        <p:nvSpPr>
          <p:cNvPr id="9" name="Google Shape;122;g13380a65e4e_0_20"/>
          <p:cNvSpPr txBox="1"/>
          <p:nvPr/>
        </p:nvSpPr>
        <p:spPr>
          <a:xfrm>
            <a:off x="609600" y="-43600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0" name="Google Shape;128;g13380a65e4e_0_20"/>
          <p:cNvSpPr txBox="1"/>
          <p:nvPr/>
        </p:nvSpPr>
        <p:spPr>
          <a:xfrm>
            <a:off x="654558" y="483459"/>
            <a:ext cx="834023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182"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Estudio 245 – relevamiento Estado de Situación VUCE </a:t>
            </a:r>
            <a:endParaRPr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6620" y="846898"/>
            <a:ext cx="1960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182"/>
            </a:pPr>
            <a:r>
              <a:rPr lang="es-UY" sz="1600" b="1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Acciones en ALADI</a:t>
            </a:r>
          </a:p>
        </p:txBody>
      </p:sp>
    </p:spTree>
    <p:extLst>
      <p:ext uri="{BB962C8B-B14F-4D97-AF65-F5344CB8AC3E}">
        <p14:creationId xmlns:p14="http://schemas.microsoft.com/office/powerpoint/2010/main" val="157789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D4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951a0b574_0_14"/>
          <p:cNvSpPr txBox="1"/>
          <p:nvPr/>
        </p:nvSpPr>
        <p:spPr>
          <a:xfrm>
            <a:off x="1359774" y="1816409"/>
            <a:ext cx="6458345" cy="19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36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La Agenda de la ALADI</a:t>
            </a:r>
            <a:endParaRPr sz="3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6" name="Google Shape;116;g23951a0b574_0_14"/>
          <p:cNvSpPr txBox="1"/>
          <p:nvPr/>
        </p:nvSpPr>
        <p:spPr>
          <a:xfrm>
            <a:off x="1344017" y="1379502"/>
            <a:ext cx="23925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72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01.</a:t>
            </a:r>
            <a:endParaRPr sz="9600" b="0" i="0" u="none" strike="noStrike" cap="none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31048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0C35302-7ED2-058C-8126-D97402DB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48" y="3319313"/>
            <a:ext cx="5837871" cy="13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10093" y="1377699"/>
            <a:ext cx="79167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6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Certificado de Origen Digital (COD ALADI) - </a:t>
            </a:r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Iniciativa regional 2004 </a:t>
            </a:r>
          </a:p>
          <a:p>
            <a:pPr algn="just"/>
            <a:r>
              <a:rPr lang="es-ES" sz="1600" dirty="0">
                <a:solidFill>
                  <a:srgbClr val="0C0D43"/>
                </a:solidFill>
                <a:latin typeface="Proxima Nova"/>
              </a:rPr>
              <a:t>Digitalizar el proceso de certificación de origen en el ámbito de la ALADI</a:t>
            </a:r>
          </a:p>
          <a:p>
            <a:pPr algn="just"/>
            <a:r>
              <a:rPr lang="es-ES" sz="1600" dirty="0">
                <a:solidFill>
                  <a:srgbClr val="0C0D43"/>
                </a:solidFill>
                <a:latin typeface="Proxima Nova"/>
              </a:rPr>
              <a:t>Certificado en papel                       certificado electrónico 100%</a:t>
            </a:r>
            <a:endParaRPr lang="es-UY" sz="1600" dirty="0">
              <a:solidFill>
                <a:srgbClr val="0C0D43"/>
              </a:solidFill>
              <a:latin typeface="Proxima Nova"/>
            </a:endParaRPr>
          </a:p>
          <a:p>
            <a:pPr algn="just"/>
            <a:endParaRPr lang="es-UY" sz="16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Actualmente se trabaja en la simplificación de los campos - Nueva versión (modelo internacional)</a:t>
            </a:r>
          </a:p>
          <a:p>
            <a:pPr algn="just"/>
            <a:endParaRPr lang="es-UY" sz="16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ES" sz="16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Firma Digital </a:t>
            </a:r>
            <a:r>
              <a:rPr lang="es-ES" sz="16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– Resolución 476 Lista de confianza regional (mayo 2023)</a:t>
            </a:r>
            <a:endParaRPr lang="es-UY" sz="1600" b="1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endParaRPr lang="es-UY" sz="16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</p:txBody>
      </p:sp>
      <p:grpSp>
        <p:nvGrpSpPr>
          <p:cNvPr id="15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6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9" name="Google Shape;122;g13380a65e4e_0_20"/>
          <p:cNvSpPr txBox="1"/>
          <p:nvPr/>
        </p:nvSpPr>
        <p:spPr>
          <a:xfrm>
            <a:off x="609600" y="-43600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0" name="Google Shape;128;g13380a65e4e_0_20"/>
          <p:cNvSpPr txBox="1"/>
          <p:nvPr/>
        </p:nvSpPr>
        <p:spPr>
          <a:xfrm>
            <a:off x="654558" y="483459"/>
            <a:ext cx="834023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182"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Estudio 245 – relevamiento Estado de Situación VUCE </a:t>
            </a:r>
            <a:endParaRPr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6620" y="970723"/>
            <a:ext cx="4344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182"/>
            </a:pPr>
            <a:r>
              <a:rPr lang="es-UY" sz="1600" b="1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Iniciativas ALADI – Interoperabilidad VUCES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xmlns="" id="{A4760E68-AE34-EC30-EC06-A94ECB351873}"/>
              </a:ext>
            </a:extLst>
          </p:cNvPr>
          <p:cNvSpPr/>
          <p:nvPr/>
        </p:nvSpPr>
        <p:spPr>
          <a:xfrm>
            <a:off x="2758440" y="2019301"/>
            <a:ext cx="89154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31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D4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951a0b574_0_14"/>
          <p:cNvSpPr txBox="1"/>
          <p:nvPr/>
        </p:nvSpPr>
        <p:spPr>
          <a:xfrm>
            <a:off x="1359774" y="1816409"/>
            <a:ext cx="6458345" cy="19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36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Plan de trabajo 2024</a:t>
            </a:r>
            <a:endParaRPr sz="3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6" name="Google Shape;116;g23951a0b574_0_14"/>
          <p:cNvSpPr txBox="1"/>
          <p:nvPr/>
        </p:nvSpPr>
        <p:spPr>
          <a:xfrm>
            <a:off x="1344017" y="1379502"/>
            <a:ext cx="23925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72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03.</a:t>
            </a:r>
            <a:endParaRPr sz="9600" b="0" i="0" u="none" strike="noStrike" cap="none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85628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1" name="Google Shape;128;g13380a65e4e_0_20"/>
          <p:cNvSpPr txBox="1"/>
          <p:nvPr/>
        </p:nvSpPr>
        <p:spPr>
          <a:xfrm>
            <a:off x="445008" y="217254"/>
            <a:ext cx="834023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182"/>
            </a:pPr>
            <a:r>
              <a:rPr lang="es-UY" sz="18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 </a:t>
            </a:r>
            <a:r>
              <a:rPr lang="es-ES" sz="18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"/>
              </a:rPr>
              <a:t>Plan de Trabajo 2024 – Facilitación del Comercio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007" y="503045"/>
            <a:ext cx="7603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</a:rPr>
              <a:t>El programa de Actividades de la Asociación para el próximo año recoge las conclusiones y sugerencias de las actividades y estudios mencionados y se enfoca en 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23875" y="104874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Realización del </a:t>
            </a:r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Cuarto Encuentro Latinoamericano de los CNFC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(mayo) y la </a:t>
            </a:r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reunión de expertos de los Países Miembros de la ALADI.</a:t>
            </a:r>
          </a:p>
          <a:p>
            <a:pPr algn="just"/>
            <a:endParaRPr lang="es-ES" sz="1000" b="1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Realización de </a:t>
            </a:r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talleres informativos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orientados a distintos temas, atracción de recursos a efectos de elaborar y ejecutar proyectos con impacto regional, utilización de mecanismos y estándares internacionales entre los países miembros, etc.</a:t>
            </a:r>
          </a:p>
          <a:p>
            <a:pPr algn="just"/>
            <a:endParaRPr lang="es-UY" sz="10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Generación de </a:t>
            </a:r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instancias virtuales y presenciales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para intercambio de experiencias y cooperación entre expertos de los países en las temáticas que resultaron de interés en los eventos 2023.</a:t>
            </a:r>
          </a:p>
          <a:p>
            <a:pPr algn="just"/>
            <a:endParaRPr lang="es-ES" sz="10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Actualización del </a:t>
            </a:r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repositorio ARM OEA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como herramienta informativa y accesible a través del sitio web ALADI. </a:t>
            </a:r>
          </a:p>
          <a:p>
            <a:pPr algn="just"/>
            <a:endParaRPr lang="es-ES" sz="10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Certificado de Origen Digital </a:t>
            </a:r>
            <a:r>
              <a:rPr lang="es-UY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(COD) - Nueva versión – simplificada</a:t>
            </a:r>
          </a:p>
          <a:p>
            <a:pPr algn="just"/>
            <a:endParaRPr lang="es-UY" sz="10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ES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Firma Digital </a:t>
            </a:r>
            <a:r>
              <a:rPr lang="es-ES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– Resolución 476 Lista de confianza regional</a:t>
            </a:r>
          </a:p>
          <a:p>
            <a:pPr algn="just"/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50095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 descr="C:\Users\mdeoliveira\Desktop\Sin título-1.png"/>
          <p:cNvPicPr preferRelativeResize="0"/>
          <p:nvPr/>
        </p:nvPicPr>
        <p:blipFill rotWithShape="1">
          <a:blip r:embed="rId3">
            <a:alphaModFix/>
          </a:blip>
          <a:srcRect r="13814"/>
          <a:stretch/>
        </p:blipFill>
        <p:spPr>
          <a:xfrm>
            <a:off x="1232146" y="4074639"/>
            <a:ext cx="2297195" cy="3579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1156654" y="694925"/>
            <a:ext cx="5161500" cy="1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UY" sz="4000" b="0" i="0" u="none" strike="noStrike" cap="none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¡Muchas gracias!</a:t>
            </a:r>
            <a:endParaRPr sz="40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895782" y="1916267"/>
            <a:ext cx="3192786" cy="1053477"/>
          </a:xfrm>
          <a:custGeom>
            <a:avLst/>
            <a:gdLst/>
            <a:ahLst/>
            <a:cxnLst/>
            <a:rect l="l" t="t" r="r" b="b"/>
            <a:pathLst>
              <a:path w="1175980" h="6196922" extrusionOk="0">
                <a:moveTo>
                  <a:pt x="1175980" y="1032845"/>
                </a:moveTo>
                <a:lnTo>
                  <a:pt x="1175980" y="5164077"/>
                </a:lnTo>
                <a:cubicBezTo>
                  <a:pt x="1175980" y="5734498"/>
                  <a:pt x="1159327" y="6196919"/>
                  <a:pt x="1138785" y="6196919"/>
                </a:cubicBezTo>
                <a:lnTo>
                  <a:pt x="0" y="6196919"/>
                </a:lnTo>
                <a:lnTo>
                  <a:pt x="0" y="6196919"/>
                </a:lnTo>
                <a:lnTo>
                  <a:pt x="0" y="3"/>
                </a:lnTo>
                <a:lnTo>
                  <a:pt x="0" y="3"/>
                </a:lnTo>
                <a:lnTo>
                  <a:pt x="1138785" y="3"/>
                </a:lnTo>
                <a:cubicBezTo>
                  <a:pt x="1159327" y="3"/>
                  <a:pt x="1175980" y="462424"/>
                  <a:pt x="1175980" y="103284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16000" tIns="72000" rIns="288000" bIns="72000" anchor="ctr" anchorCtr="0">
            <a:no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UY" sz="2400" b="0" i="0" u="none" strike="noStrike" cap="none">
                <a:solidFill>
                  <a:srgbClr val="000066"/>
                </a:solidFill>
                <a:latin typeface="Proxima Nova"/>
                <a:ea typeface="Proxima Nova"/>
                <a:cs typeface="Proxima Nova"/>
                <a:sym typeface="Proxima Nova"/>
              </a:rPr>
              <a:t>Secretaría General de la ALADI</a:t>
            </a:r>
            <a:endParaRPr sz="2400" b="1" i="0" u="none" strike="noStrike" cap="none">
              <a:solidFill>
                <a:srgbClr val="0000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4">
            <a:alphaModFix/>
          </a:blip>
          <a:srcRect l="29062" t="16388" r="27427" b="42753"/>
          <a:stretch/>
        </p:blipFill>
        <p:spPr>
          <a:xfrm>
            <a:off x="6438675" y="3547672"/>
            <a:ext cx="1809562" cy="955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/>
          <p:nvPr/>
        </p:nvSpPr>
        <p:spPr>
          <a:xfrm>
            <a:off x="927314" y="2970946"/>
            <a:ext cx="2916430" cy="1053477"/>
          </a:xfrm>
          <a:custGeom>
            <a:avLst/>
            <a:gdLst/>
            <a:ahLst/>
            <a:cxnLst/>
            <a:rect l="l" t="t" r="r" b="b"/>
            <a:pathLst>
              <a:path w="1175980" h="6196922" extrusionOk="0">
                <a:moveTo>
                  <a:pt x="1175980" y="1032845"/>
                </a:moveTo>
                <a:lnTo>
                  <a:pt x="1175980" y="5164077"/>
                </a:lnTo>
                <a:cubicBezTo>
                  <a:pt x="1175980" y="5734498"/>
                  <a:pt x="1159327" y="6196919"/>
                  <a:pt x="1138785" y="6196919"/>
                </a:cubicBezTo>
                <a:lnTo>
                  <a:pt x="0" y="6196919"/>
                </a:lnTo>
                <a:lnTo>
                  <a:pt x="0" y="6196919"/>
                </a:lnTo>
                <a:lnTo>
                  <a:pt x="0" y="3"/>
                </a:lnTo>
                <a:lnTo>
                  <a:pt x="0" y="3"/>
                </a:lnTo>
                <a:lnTo>
                  <a:pt x="1138785" y="3"/>
                </a:lnTo>
                <a:cubicBezTo>
                  <a:pt x="1159327" y="3"/>
                  <a:pt x="1175980" y="462424"/>
                  <a:pt x="1175980" y="103284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16000" tIns="72000" rIns="288000" bIns="72000" anchor="ctr" anchorCtr="0">
            <a:no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UY" sz="1600" b="0" i="0" u="none" strike="noStrike" cap="none" dirty="0">
              <a:solidFill>
                <a:srgbClr val="0000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UY" sz="1600" b="0" i="0" u="none" strike="noStrike" cap="none" dirty="0">
                <a:solidFill>
                  <a:srgbClr val="000066"/>
                </a:solidFill>
                <a:latin typeface="Proxima Nova"/>
                <a:ea typeface="Proxima Nova"/>
                <a:cs typeface="Proxima Nova"/>
                <a:sym typeface="Proxima Nova"/>
              </a:rPr>
              <a:t>sgaladi@aladi.org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UY" sz="1600" b="1" i="0" u="none" strike="noStrike" cap="none" dirty="0">
                <a:solidFill>
                  <a:srgbClr val="000066"/>
                </a:solidFill>
                <a:latin typeface="Proxima Nova"/>
                <a:ea typeface="Proxima Nova"/>
                <a:cs typeface="Proxima Nova"/>
                <a:sym typeface="Proxima Nova"/>
              </a:rPr>
              <a:t>aladi.org</a:t>
            </a:r>
            <a:endParaRPr sz="1600" b="1" i="0" u="none" strike="noStrike" cap="none" dirty="0">
              <a:solidFill>
                <a:srgbClr val="0000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4212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Agenda de la ALADI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26" name="Google Shape;126;g13380a65e4e_0_20"/>
          <p:cNvSpPr txBox="1"/>
          <p:nvPr/>
        </p:nvSpPr>
        <p:spPr>
          <a:xfrm>
            <a:off x="609599" y="640357"/>
            <a:ext cx="7258493" cy="380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-Tres áreas principales: </a:t>
            </a:r>
          </a:p>
          <a:p>
            <a:pPr lvl="0"/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Convergencia regulatoria</a:t>
            </a:r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lvl="0"/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Infraestructura y logística </a:t>
            </a:r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lvl="0" algn="just"/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Promoción del Comercio Intrarregional</a:t>
            </a:r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endParaRPr lang="es-CR" dirty="0"/>
          </a:p>
          <a:p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-Se suman 2 áreas transversales: </a:t>
            </a:r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Transformación digital </a:t>
            </a:r>
            <a:endParaRPr lang="es-UY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Apoyo a las Pymes con inclusión social</a:t>
            </a:r>
          </a:p>
          <a:p>
            <a:endParaRPr lang="es-CR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-Se sostienen en dos áreas base:</a:t>
            </a:r>
          </a:p>
          <a:p>
            <a:r>
              <a:rPr lang="es-CR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Facilitación del Comercio </a:t>
            </a:r>
          </a:p>
          <a:p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Sistema de capacitación</a:t>
            </a:r>
          </a:p>
          <a:p>
            <a:endParaRPr lang="es-CR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r>
              <a:rPr lang="es-CR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-Grupos de Trabajo :</a:t>
            </a:r>
          </a:p>
          <a:p>
            <a:r>
              <a:rPr lang="es-CR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Facilitación del Comercio y Cooperación Aduanera</a:t>
            </a:r>
          </a:p>
          <a:p>
            <a:r>
              <a:rPr lang="es-CR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Agenda Digital (nuevo)</a:t>
            </a:r>
          </a:p>
          <a:p>
            <a:r>
              <a:rPr lang="es-CR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</a:t>
            </a:r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162425" y="638175"/>
            <a:ext cx="4464375" cy="3028950"/>
            <a:chOff x="2578608" y="639099"/>
            <a:chExt cx="5787937" cy="41523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47" y="639099"/>
              <a:ext cx="5399698" cy="415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2578608" y="856425"/>
              <a:ext cx="1271016" cy="515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142633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19452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28" name="Google Shape;128;g13380a65e4e_0_20"/>
          <p:cNvSpPr txBox="1"/>
          <p:nvPr/>
        </p:nvSpPr>
        <p:spPr>
          <a:xfrm>
            <a:off x="608256" y="575502"/>
            <a:ext cx="5663184" cy="8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endParaRPr lang="es-UY"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Resolución 86 del Consejo de Ministros (XIX)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600" b="1" i="0" u="none" strike="noStrike" cap="none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Agosto 2023</a:t>
            </a:r>
            <a:endParaRPr sz="1600" b="1" i="0" u="none" strike="noStrike" cap="none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08256" y="2166524"/>
            <a:ext cx="7280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“Impulse actividades que permitan a los países miembros generar capacidades y eliminar obstáculos en el comercio transfronterizo regional, incluidos los  pasos de frontera, en particular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la simplificación de procedimiento aduaneros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, asegurando que las operaciones de importación, exportación y tránsito de mercancías en los países miembros se desarrollen de manera previsible, uniforme y transparente y  que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coadyuven a las </a:t>
            </a:r>
            <a:r>
              <a:rPr lang="es-UY" sz="1500" b="1" dirty="0" err="1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mipymes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en su inserción a los mercados latinoamericanos, teniendo como referencia el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Acuerdo de Facilitación del Comercio de la Organización Mundial del Comercio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.”</a:t>
            </a:r>
            <a:endParaRPr lang="es-UY" dirty="0"/>
          </a:p>
        </p:txBody>
      </p:sp>
      <p:sp>
        <p:nvSpPr>
          <p:cNvPr id="9" name="8 Rectángulo"/>
          <p:cNvSpPr/>
          <p:nvPr/>
        </p:nvSpPr>
        <p:spPr>
          <a:xfrm>
            <a:off x="633060" y="1626438"/>
            <a:ext cx="72806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Facilitación del Comercio y Cooperación Aduanera</a:t>
            </a:r>
            <a:endParaRPr lang="es-UY" b="1" dirty="0"/>
          </a:p>
        </p:txBody>
      </p:sp>
      <p:sp>
        <p:nvSpPr>
          <p:cNvPr id="10" name="Google Shape;122;g13380a65e4e_0_20"/>
          <p:cNvSpPr txBox="1"/>
          <p:nvPr/>
        </p:nvSpPr>
        <p:spPr>
          <a:xfrm>
            <a:off x="485775" y="13550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Agenda de la ALADI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27939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D4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951a0b574_0_14"/>
          <p:cNvSpPr txBox="1"/>
          <p:nvPr/>
        </p:nvSpPr>
        <p:spPr>
          <a:xfrm>
            <a:off x="1359774" y="1816409"/>
            <a:ext cx="6458345" cy="19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36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 </a:t>
            </a:r>
            <a:endParaRPr sz="3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6" name="Google Shape;116;g23951a0b574_0_14"/>
          <p:cNvSpPr txBox="1"/>
          <p:nvPr/>
        </p:nvSpPr>
        <p:spPr>
          <a:xfrm>
            <a:off x="1344017" y="1379502"/>
            <a:ext cx="23925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UY" sz="72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02.</a:t>
            </a:r>
            <a:endParaRPr sz="9600" b="0" i="0" u="none" strike="noStrike" cap="none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9189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2307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28" name="Google Shape;128;g13380a65e4e_0_20"/>
          <p:cNvSpPr txBox="1"/>
          <p:nvPr/>
        </p:nvSpPr>
        <p:spPr>
          <a:xfrm>
            <a:off x="609599" y="427603"/>
            <a:ext cx="8277225" cy="8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endParaRPr lang="es-UY"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Encuentros Latinoamericanos de los Comités Nacionales de Facilitación del Comercio (CNFC)</a:t>
            </a:r>
            <a:endParaRPr sz="1900" b="1" i="0" u="none" strike="noStrike" cap="none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08256" y="2385599"/>
            <a:ext cx="728069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Crear instancias que coadyuven a los países de la región a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avanzar en la implementación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del Acuerdo de Facilitación del Comercio (AFC).</a:t>
            </a:r>
          </a:p>
          <a:p>
            <a:pPr lvl="0" algn="just"/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lvl="0" algn="just"/>
            <a:r>
              <a:rPr lang="es-CR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Promover un </a:t>
            </a:r>
            <a:r>
              <a:rPr lang="es-CR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intercambio de experiencias </a:t>
            </a:r>
            <a:r>
              <a:rPr lang="es-CR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para identificar áreas de aprendizaje mutuo y colaboración</a:t>
            </a:r>
          </a:p>
          <a:p>
            <a:pPr lvl="0" algn="just"/>
            <a:endParaRPr lang="es-CR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CR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Fortalecer las capacidades </a:t>
            </a:r>
            <a:r>
              <a:rPr lang="es-CR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de los participantes en distintos aspectos y crear espacios de intercambio sobre las experiencias de los países. </a:t>
            </a:r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lvl="0"/>
            <a:endParaRPr lang="es-UY" dirty="0"/>
          </a:p>
        </p:txBody>
      </p:sp>
      <p:sp>
        <p:nvSpPr>
          <p:cNvPr id="16" name="Google Shape;128;g13380a65e4e_0_20"/>
          <p:cNvSpPr txBox="1"/>
          <p:nvPr/>
        </p:nvSpPr>
        <p:spPr>
          <a:xfrm>
            <a:off x="609600" y="1661187"/>
            <a:ext cx="3367177" cy="4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endParaRPr lang="es-UY"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6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  <a:sym typeface="Proxima Nova"/>
              </a:rPr>
              <a:t>Objetivos</a:t>
            </a:r>
            <a:r>
              <a:rPr lang="es-UY" sz="20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UY" sz="16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  <a:sym typeface="Proxima Nova"/>
              </a:rPr>
              <a:t>generales</a:t>
            </a:r>
            <a:endParaRPr sz="1600" b="1" dirty="0">
              <a:solidFill>
                <a:srgbClr val="0C0D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3060" y="1331163"/>
            <a:ext cx="7280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Tres encuentros organizados en coordinación con la Organización Mundial del Comercio</a:t>
            </a:r>
          </a:p>
          <a:p>
            <a:pPr lvl="0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7432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-3407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2" name="Google Shape;128;g13380a65e4e_0_20"/>
          <p:cNvSpPr txBox="1"/>
          <p:nvPr/>
        </p:nvSpPr>
        <p:spPr>
          <a:xfrm>
            <a:off x="694852" y="560150"/>
            <a:ext cx="5663184" cy="8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endParaRPr lang="es-UY"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Primer Encuentro – 2019 (Noviembre)</a:t>
            </a:r>
          </a:p>
        </p:txBody>
      </p:sp>
      <p:sp>
        <p:nvSpPr>
          <p:cNvPr id="13" name="Google Shape;128;g13380a65e4e_0_20"/>
          <p:cNvSpPr txBox="1"/>
          <p:nvPr/>
        </p:nvSpPr>
        <p:spPr>
          <a:xfrm>
            <a:off x="716118" y="2032378"/>
            <a:ext cx="5663184" cy="8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endParaRPr lang="es-UY"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Segundo Encuentro – 2022 (Febrero)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25017" y="1296872"/>
            <a:ext cx="7228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El evento contó con la participación de 74 asistentes de 17 países latinoamericanos.</a:t>
            </a:r>
          </a:p>
          <a:p>
            <a:pPr algn="just"/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Entre las recomendaciones finales: realizar un segundo encuentro que además incluyera a un mayor número de participantes del sector privado.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69282" y="2803910"/>
            <a:ext cx="71846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Los temas desarrollados fueron determinados por los participantes por medio de una encuesta, donde con mucha ventaja se determinó que el tema de mayor interés era el de la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cooperación de los organismos que intervienen en frontera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.</a:t>
            </a:r>
          </a:p>
          <a:p>
            <a:pPr algn="just"/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Participaron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143 representantes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de diversas organizaciones que trabajan en la frontera (incluyendo ministerios de comercio, aduanas, agencias de medidas sanitarias y fitosanitarias, así como el sector privado). </a:t>
            </a:r>
            <a:r>
              <a:rPr lang="es-UY" sz="1500" b="1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16 países latinoamericanos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73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23075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0" name="Google Shape;128;g13380a65e4e_0_20"/>
          <p:cNvSpPr txBox="1"/>
          <p:nvPr/>
        </p:nvSpPr>
        <p:spPr>
          <a:xfrm>
            <a:off x="676087" y="862381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Tercer Encuentro –  23 al 26 de mayo, 2023 </a:t>
            </a:r>
            <a:endParaRPr sz="1900" b="1" i="0" u="none" strike="noStrike" cap="none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6" y="1435853"/>
            <a:ext cx="5539304" cy="284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6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80a65e4e_0_20"/>
          <p:cNvSpPr txBox="1"/>
          <p:nvPr/>
        </p:nvSpPr>
        <p:spPr>
          <a:xfrm>
            <a:off x="609600" y="13550"/>
            <a:ext cx="8017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2400" b="0" i="0" u="none" strike="noStrike" cap="none" dirty="0">
                <a:solidFill>
                  <a:srgbClr val="FFC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-</a:t>
            </a:r>
            <a:r>
              <a:rPr lang="es-UY" sz="2400" dirty="0">
                <a:solidFill>
                  <a:srgbClr val="0000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Facilitación del Comercio</a:t>
            </a:r>
            <a:endParaRPr sz="2400" b="0" i="0" u="none" strike="noStrike" cap="none" dirty="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3" name="Google Shape;123;g13380a65e4e_0_20"/>
          <p:cNvGrpSpPr/>
          <p:nvPr/>
        </p:nvGrpSpPr>
        <p:grpSpPr>
          <a:xfrm>
            <a:off x="0" y="4712650"/>
            <a:ext cx="9144000" cy="430800"/>
            <a:chOff x="-56125" y="4712650"/>
            <a:chExt cx="9144000" cy="430800"/>
          </a:xfrm>
        </p:grpSpPr>
        <p:sp>
          <p:nvSpPr>
            <p:cNvPr id="124" name="Google Shape;124;g13380a65e4e_0_20"/>
            <p:cNvSpPr/>
            <p:nvPr/>
          </p:nvSpPr>
          <p:spPr>
            <a:xfrm>
              <a:off x="-56125" y="4712650"/>
              <a:ext cx="9144000" cy="430800"/>
            </a:xfrm>
            <a:prstGeom prst="rect">
              <a:avLst/>
            </a:prstGeom>
            <a:solidFill>
              <a:srgbClr val="0C0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3380a65e4e_0_20"/>
            <p:cNvSpPr txBox="1"/>
            <p:nvPr/>
          </p:nvSpPr>
          <p:spPr>
            <a:xfrm>
              <a:off x="8075" y="4773850"/>
              <a:ext cx="90156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82"/>
                <a:buFont typeface="Calibri"/>
                <a:buNone/>
              </a:pPr>
              <a:r>
                <a:rPr lang="es-UY" sz="9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ARGENTINA  |  BOLIVIA  |  BRASIL  |  CHILE  |  COLOMBIA  |  CUBA  |  ECUADOR  |  MÉXICO  |  PANAMÁ  |  PARAGUAY  |  PERÚ  |  URUGUAY  |  VENEZUELA</a:t>
              </a:r>
              <a:endParaRPr sz="9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0" name="Google Shape;128;g13380a65e4e_0_20"/>
          <p:cNvSpPr txBox="1"/>
          <p:nvPr/>
        </p:nvSpPr>
        <p:spPr>
          <a:xfrm>
            <a:off x="698740" y="864109"/>
            <a:ext cx="5663184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2"/>
              <a:buFont typeface="Calibri"/>
              <a:buNone/>
            </a:pPr>
            <a:r>
              <a:rPr lang="es-UY" sz="1900" b="1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Participación:</a:t>
            </a:r>
            <a:endParaRPr sz="1900" b="1" dirty="0">
              <a:solidFill>
                <a:srgbClr val="FFC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8740" y="1346798"/>
            <a:ext cx="77435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5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Más de 60 participantes del sector público y privado.</a:t>
            </a:r>
          </a:p>
          <a:p>
            <a:pPr algn="just"/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marL="265113" indent="-265113" algn="just"/>
            <a:r>
              <a:rPr lang="es-UY" sz="15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18 países de América Latina: Bolivia, Brasil, Chile, Colombia, Costa Rica, Cuba, Ecuador, El Salvador, Guatemala, Honduras, México, Nicaragua, Panamá, Paraguay, Perú, República Dominicana, Uruguay, y la Venezuela. </a:t>
            </a:r>
          </a:p>
          <a:p>
            <a:pPr algn="just"/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algn="just"/>
            <a:r>
              <a:rPr lang="es-UY" sz="15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16 representantes de las Representaciones Permanentes ante la ALADI</a:t>
            </a:r>
          </a:p>
          <a:p>
            <a:pPr algn="just"/>
            <a:endParaRPr lang="es-UY" sz="1500" dirty="0">
              <a:solidFill>
                <a:srgbClr val="0C0D43"/>
              </a:solidFill>
              <a:latin typeface="Proxima Nova"/>
              <a:ea typeface="Proxima Nova"/>
              <a:cs typeface="Proxima Nova"/>
            </a:endParaRPr>
          </a:p>
          <a:p>
            <a:pPr marL="265113" indent="-265113" algn="just"/>
            <a:r>
              <a:rPr lang="es-UY" sz="15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✔ 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Organizaciones Internacionales como OMA, UNCTAD, OCDE, Banco Mundial, BID, CCI, CLADEC, Comunidad Andina, UPAEP, Unión Europea, USAID y Global Alliance </a:t>
            </a:r>
            <a:r>
              <a:rPr lang="es-UY" sz="1500" dirty="0" err="1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for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es-UY" sz="1500" dirty="0" err="1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Trade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es-UY" sz="1500" dirty="0" err="1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Facilitation</a:t>
            </a:r>
            <a:r>
              <a:rPr lang="es-UY" sz="1500" dirty="0">
                <a:solidFill>
                  <a:srgbClr val="0C0D43"/>
                </a:solidFill>
                <a:latin typeface="Proxima Nova"/>
                <a:ea typeface="Proxima Nova"/>
                <a:cs typeface="Proxima Nov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722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cd495d3-6f9e-41dd-8e06-222ff9ef997e"/>
</p:tagLst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2436</Words>
  <Application>Microsoft Office PowerPoint</Application>
  <PresentationFormat>Presentación en pantalla (16:9)</PresentationFormat>
  <Paragraphs>226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Proxima Nova Extrabold</vt:lpstr>
      <vt:lpstr>Proxima Nova Semibold</vt:lpstr>
      <vt:lpstr>Proxima Nova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Leroux</dc:creator>
  <cp:lastModifiedBy>Diana Morales</cp:lastModifiedBy>
  <cp:revision>99</cp:revision>
  <dcterms:modified xsi:type="dcterms:W3CDTF">2023-11-27T12:03:38Z</dcterms:modified>
</cp:coreProperties>
</file>