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28"/>
  </p:notesMasterIdLst>
  <p:sldIdLst>
    <p:sldId id="5808" r:id="rId5"/>
    <p:sldId id="5837" r:id="rId6"/>
    <p:sldId id="257" r:id="rId7"/>
    <p:sldId id="5842" r:id="rId8"/>
    <p:sldId id="5844" r:id="rId9"/>
    <p:sldId id="5846" r:id="rId10"/>
    <p:sldId id="5839" r:id="rId11"/>
    <p:sldId id="5847" r:id="rId12"/>
    <p:sldId id="5848" r:id="rId13"/>
    <p:sldId id="5841" r:id="rId14"/>
    <p:sldId id="261" r:id="rId15"/>
    <p:sldId id="5843" r:id="rId16"/>
    <p:sldId id="262" r:id="rId17"/>
    <p:sldId id="5854" r:id="rId18"/>
    <p:sldId id="5855" r:id="rId19"/>
    <p:sldId id="5856" r:id="rId20"/>
    <p:sldId id="5857" r:id="rId21"/>
    <p:sldId id="258" r:id="rId22"/>
    <p:sldId id="5853" r:id="rId23"/>
    <p:sldId id="5851" r:id="rId24"/>
    <p:sldId id="5850" r:id="rId25"/>
    <p:sldId id="5852" r:id="rId26"/>
    <p:sldId id="5849" r:id="rId27"/>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A7DB"/>
    <a:srgbClr val="97BE13"/>
    <a:srgbClr val="169F95"/>
    <a:srgbClr val="1F4E79"/>
    <a:srgbClr val="C00000"/>
    <a:srgbClr val="FF7C80"/>
    <a:srgbClr val="FFFFFF"/>
    <a:srgbClr val="008080"/>
    <a:srgbClr val="767171"/>
    <a:srgbClr val="2094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30" autoAdjust="0"/>
    <p:restoredTop sz="95595" autoAdjust="0"/>
  </p:normalViewPr>
  <p:slideViewPr>
    <p:cSldViewPr snapToGrid="0">
      <p:cViewPr varScale="1">
        <p:scale>
          <a:sx n="101" d="100"/>
          <a:sy n="101" d="100"/>
        </p:scale>
        <p:origin x="1296" y="184"/>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56" d="100"/>
          <a:sy n="56" d="100"/>
        </p:scale>
        <p:origin x="283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19.sv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4.svg"/></Relationships>
</file>

<file path=ppt/diagrams/_rels/data4.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4.svg"/></Relationships>
</file>

<file path=ppt/diagrams/_rels/drawing4.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CEE847-2E36-4ABE-B398-E04FCE29F8B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F024E94-41F7-41FE-B2E6-4AC06DE1B831}">
      <dgm:prSet custT="1"/>
      <dgm:spPr/>
      <dgm:t>
        <a:bodyPr/>
        <a:lstStyle/>
        <a:p>
          <a:pPr>
            <a:lnSpc>
              <a:spcPct val="100000"/>
            </a:lnSpc>
          </a:pPr>
          <a:r>
            <a:rPr lang="es-ES_tradnl" sz="1200" noProof="0" dirty="0"/>
            <a:t>Es un mecanismo de articulación política, económica, de cooperación e integración que busca espacios para impulsar un mayor crecimiento y competitividad de sus miembros. </a:t>
          </a:r>
        </a:p>
      </dgm:t>
    </dgm:pt>
    <dgm:pt modelId="{D5C15F00-EDA2-4306-8C94-13A58586AE7D}" type="parTrans" cxnId="{47A36FB1-A9A8-49CE-B70D-942D93BC392B}">
      <dgm:prSet/>
      <dgm:spPr/>
      <dgm:t>
        <a:bodyPr/>
        <a:lstStyle/>
        <a:p>
          <a:endParaRPr lang="en-US"/>
        </a:p>
      </dgm:t>
    </dgm:pt>
    <dgm:pt modelId="{163013D4-063F-4EB3-B0B9-48CB6E01884E}" type="sibTrans" cxnId="{47A36FB1-A9A8-49CE-B70D-942D93BC392B}">
      <dgm:prSet/>
      <dgm:spPr/>
      <dgm:t>
        <a:bodyPr/>
        <a:lstStyle/>
        <a:p>
          <a:endParaRPr lang="en-US"/>
        </a:p>
      </dgm:t>
    </dgm:pt>
    <dgm:pt modelId="{F0EC8A90-B9A3-4F7A-90B4-B216855BBE32}">
      <dgm:prSet custT="1"/>
      <dgm:spPr/>
      <dgm:t>
        <a:bodyPr/>
        <a:lstStyle/>
        <a:p>
          <a:pPr>
            <a:lnSpc>
              <a:spcPct val="100000"/>
            </a:lnSpc>
          </a:pPr>
          <a:r>
            <a:rPr lang="es-ES_tradnl" sz="1100" noProof="0" dirty="0"/>
            <a:t>La Alianza se constituye como una plataforma estratégica porque es un proceso de </a:t>
          </a:r>
          <a:r>
            <a:rPr lang="es-ES_tradnl" sz="1200" noProof="0" dirty="0"/>
            <a:t>integración</a:t>
          </a:r>
          <a:r>
            <a:rPr lang="es-ES_tradnl" sz="1100" noProof="0" dirty="0"/>
            <a:t> abierto e incluyente, conformado por países con visiones afines de desarrollo y promotores del libre comercio. Ofrece ventajas competitivas para los negocios internacionales, con una orientación a la región Asia Pacifico.</a:t>
          </a:r>
        </a:p>
      </dgm:t>
    </dgm:pt>
    <dgm:pt modelId="{C57CF4D0-529B-4D6A-ADC7-866A9BC5A002}" type="parTrans" cxnId="{0B17872E-8B08-45E6-B40B-0573927AD9FC}">
      <dgm:prSet/>
      <dgm:spPr/>
      <dgm:t>
        <a:bodyPr/>
        <a:lstStyle/>
        <a:p>
          <a:endParaRPr lang="en-US"/>
        </a:p>
      </dgm:t>
    </dgm:pt>
    <dgm:pt modelId="{F4D517EE-5735-4E0D-B81A-C95AEAF3CE7D}" type="sibTrans" cxnId="{0B17872E-8B08-45E6-B40B-0573927AD9FC}">
      <dgm:prSet/>
      <dgm:spPr/>
      <dgm:t>
        <a:bodyPr/>
        <a:lstStyle/>
        <a:p>
          <a:endParaRPr lang="en-US"/>
        </a:p>
      </dgm:t>
    </dgm:pt>
    <dgm:pt modelId="{5FF32FFF-C8F6-41D4-A247-331A7815A6FA}">
      <dgm:prSet custT="1"/>
      <dgm:spPr/>
      <dgm:t>
        <a:bodyPr/>
        <a:lstStyle/>
        <a:p>
          <a:pPr>
            <a:lnSpc>
              <a:spcPct val="100000"/>
            </a:lnSpc>
          </a:pPr>
          <a:r>
            <a:rPr lang="es-ES_tradnl" sz="1200" noProof="0" dirty="0"/>
            <a:t>El trabajo a nivel de la Alianza es efectuado actualmente por 26 equipos, tal como el grupo de facilitación del comercio y cooperación aduanera, el grupo técnico del operador económico autorizado (OEA), el grupo técnico de ventanilla única, los cuales están vinculados con los trabajos del Comité de Reglas de Origen y Procedimientos relacionados con el Origen, Facilitación del Comercio y Cooperación Aduanera </a:t>
          </a:r>
        </a:p>
      </dgm:t>
    </dgm:pt>
    <dgm:pt modelId="{0732C17C-528D-43FE-8D59-CEE7AACBE7E4}" type="parTrans" cxnId="{C0E96060-997D-469D-9EAE-DD684544A8E1}">
      <dgm:prSet/>
      <dgm:spPr/>
      <dgm:t>
        <a:bodyPr/>
        <a:lstStyle/>
        <a:p>
          <a:endParaRPr lang="en-US"/>
        </a:p>
      </dgm:t>
    </dgm:pt>
    <dgm:pt modelId="{50C60EF3-90EA-45DC-B63C-EF4658551F79}" type="sibTrans" cxnId="{C0E96060-997D-469D-9EAE-DD684544A8E1}">
      <dgm:prSet/>
      <dgm:spPr/>
      <dgm:t>
        <a:bodyPr/>
        <a:lstStyle/>
        <a:p>
          <a:endParaRPr lang="en-US"/>
        </a:p>
      </dgm:t>
    </dgm:pt>
    <dgm:pt modelId="{310F16A0-B172-46A1-A353-685E50E75C59}" type="pres">
      <dgm:prSet presAssocID="{C4CEE847-2E36-4ABE-B398-E04FCE29F8BB}" presName="root" presStyleCnt="0">
        <dgm:presLayoutVars>
          <dgm:dir/>
          <dgm:resizeHandles val="exact"/>
        </dgm:presLayoutVars>
      </dgm:prSet>
      <dgm:spPr/>
    </dgm:pt>
    <dgm:pt modelId="{923994F1-0E47-4ED1-9652-0CE540CFEDD1}" type="pres">
      <dgm:prSet presAssocID="{6F024E94-41F7-41FE-B2E6-4AC06DE1B831}" presName="compNode" presStyleCnt="0"/>
      <dgm:spPr/>
    </dgm:pt>
    <dgm:pt modelId="{6D41A0B3-71EB-485F-9295-D8A4AF68ADDD}" type="pres">
      <dgm:prSet presAssocID="{6F024E94-41F7-41FE-B2E6-4AC06DE1B83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pretón de manos"/>
        </a:ext>
      </dgm:extLst>
    </dgm:pt>
    <dgm:pt modelId="{FBC192C7-0EDC-41F3-B2F1-84C03ED55C8D}" type="pres">
      <dgm:prSet presAssocID="{6F024E94-41F7-41FE-B2E6-4AC06DE1B831}" presName="spaceRect" presStyleCnt="0"/>
      <dgm:spPr/>
    </dgm:pt>
    <dgm:pt modelId="{32D61285-353E-46FF-BD75-B00AF197CC0E}" type="pres">
      <dgm:prSet presAssocID="{6F024E94-41F7-41FE-B2E6-4AC06DE1B831}" presName="textRect" presStyleLbl="revTx" presStyleIdx="0" presStyleCnt="3">
        <dgm:presLayoutVars>
          <dgm:chMax val="1"/>
          <dgm:chPref val="1"/>
        </dgm:presLayoutVars>
      </dgm:prSet>
      <dgm:spPr/>
    </dgm:pt>
    <dgm:pt modelId="{16AE8878-F5CA-444D-B7D7-F730E74F81B9}" type="pres">
      <dgm:prSet presAssocID="{163013D4-063F-4EB3-B0B9-48CB6E01884E}" presName="sibTrans" presStyleCnt="0"/>
      <dgm:spPr/>
    </dgm:pt>
    <dgm:pt modelId="{36DE55F6-63D1-478D-89E2-0A2C4C4D260A}" type="pres">
      <dgm:prSet presAssocID="{F0EC8A90-B9A3-4F7A-90B4-B216855BBE32}" presName="compNode" presStyleCnt="0"/>
      <dgm:spPr/>
    </dgm:pt>
    <dgm:pt modelId="{8926E19D-949A-4FE9-A402-BF2E485421DC}" type="pres">
      <dgm:prSet presAssocID="{F0EC8A90-B9A3-4F7A-90B4-B216855BBE3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ngranajes"/>
        </a:ext>
      </dgm:extLst>
    </dgm:pt>
    <dgm:pt modelId="{92A4D9EE-A98B-41F9-8E31-68B291B4FA96}" type="pres">
      <dgm:prSet presAssocID="{F0EC8A90-B9A3-4F7A-90B4-B216855BBE32}" presName="spaceRect" presStyleCnt="0"/>
      <dgm:spPr/>
    </dgm:pt>
    <dgm:pt modelId="{2A814C18-FBBF-44AD-9600-CCED4FA7EFFA}" type="pres">
      <dgm:prSet presAssocID="{F0EC8A90-B9A3-4F7A-90B4-B216855BBE32}" presName="textRect" presStyleLbl="revTx" presStyleIdx="1" presStyleCnt="3">
        <dgm:presLayoutVars>
          <dgm:chMax val="1"/>
          <dgm:chPref val="1"/>
        </dgm:presLayoutVars>
      </dgm:prSet>
      <dgm:spPr/>
    </dgm:pt>
    <dgm:pt modelId="{A5F7150C-00CC-4249-8803-D245B1B0CB7F}" type="pres">
      <dgm:prSet presAssocID="{F4D517EE-5735-4E0D-B81A-C95AEAF3CE7D}" presName="sibTrans" presStyleCnt="0"/>
      <dgm:spPr/>
    </dgm:pt>
    <dgm:pt modelId="{D3EFD251-B9C7-4EC0-A43D-92F8BD9F80B0}" type="pres">
      <dgm:prSet presAssocID="{5FF32FFF-C8F6-41D4-A247-331A7815A6FA}" presName="compNode" presStyleCnt="0"/>
      <dgm:spPr/>
    </dgm:pt>
    <dgm:pt modelId="{7273DC3D-9DCC-4C25-9EF8-18B607029EE9}" type="pres">
      <dgm:prSet presAssocID="{5FF32FFF-C8F6-41D4-A247-331A7815A6F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uarios"/>
        </a:ext>
      </dgm:extLst>
    </dgm:pt>
    <dgm:pt modelId="{786143C7-0627-4ABF-A1C9-4E2B89492A2B}" type="pres">
      <dgm:prSet presAssocID="{5FF32FFF-C8F6-41D4-A247-331A7815A6FA}" presName="spaceRect" presStyleCnt="0"/>
      <dgm:spPr/>
    </dgm:pt>
    <dgm:pt modelId="{DF74B84E-7594-4385-8B00-104C01D726F9}" type="pres">
      <dgm:prSet presAssocID="{5FF32FFF-C8F6-41D4-A247-331A7815A6FA}" presName="textRect" presStyleLbl="revTx" presStyleIdx="2" presStyleCnt="3" custScaleX="123810">
        <dgm:presLayoutVars>
          <dgm:chMax val="1"/>
          <dgm:chPref val="1"/>
        </dgm:presLayoutVars>
      </dgm:prSet>
      <dgm:spPr/>
    </dgm:pt>
  </dgm:ptLst>
  <dgm:cxnLst>
    <dgm:cxn modelId="{0B17872E-8B08-45E6-B40B-0573927AD9FC}" srcId="{C4CEE847-2E36-4ABE-B398-E04FCE29F8BB}" destId="{F0EC8A90-B9A3-4F7A-90B4-B216855BBE32}" srcOrd="1" destOrd="0" parTransId="{C57CF4D0-529B-4D6A-ADC7-866A9BC5A002}" sibTransId="{F4D517EE-5735-4E0D-B81A-C95AEAF3CE7D}"/>
    <dgm:cxn modelId="{197B4951-9D18-44FF-B706-2CE898378AAA}" type="presOf" srcId="{F0EC8A90-B9A3-4F7A-90B4-B216855BBE32}" destId="{2A814C18-FBBF-44AD-9600-CCED4FA7EFFA}" srcOrd="0" destOrd="0" presId="urn:microsoft.com/office/officeart/2018/2/layout/IconLabelList"/>
    <dgm:cxn modelId="{C0E96060-997D-469D-9EAE-DD684544A8E1}" srcId="{C4CEE847-2E36-4ABE-B398-E04FCE29F8BB}" destId="{5FF32FFF-C8F6-41D4-A247-331A7815A6FA}" srcOrd="2" destOrd="0" parTransId="{0732C17C-528D-43FE-8D59-CEE7AACBE7E4}" sibTransId="{50C60EF3-90EA-45DC-B63C-EF4658551F79}"/>
    <dgm:cxn modelId="{AED95F8D-53E4-466D-B644-5F915221CF27}" type="presOf" srcId="{C4CEE847-2E36-4ABE-B398-E04FCE29F8BB}" destId="{310F16A0-B172-46A1-A353-685E50E75C59}" srcOrd="0" destOrd="0" presId="urn:microsoft.com/office/officeart/2018/2/layout/IconLabelList"/>
    <dgm:cxn modelId="{47A36FB1-A9A8-49CE-B70D-942D93BC392B}" srcId="{C4CEE847-2E36-4ABE-B398-E04FCE29F8BB}" destId="{6F024E94-41F7-41FE-B2E6-4AC06DE1B831}" srcOrd="0" destOrd="0" parTransId="{D5C15F00-EDA2-4306-8C94-13A58586AE7D}" sibTransId="{163013D4-063F-4EB3-B0B9-48CB6E01884E}"/>
    <dgm:cxn modelId="{FC2A8FF8-8849-4374-9CDF-134907EA464A}" type="presOf" srcId="{6F024E94-41F7-41FE-B2E6-4AC06DE1B831}" destId="{32D61285-353E-46FF-BD75-B00AF197CC0E}" srcOrd="0" destOrd="0" presId="urn:microsoft.com/office/officeart/2018/2/layout/IconLabelList"/>
    <dgm:cxn modelId="{441C6FFA-D6B2-4B68-B238-FE2151676C91}" type="presOf" srcId="{5FF32FFF-C8F6-41D4-A247-331A7815A6FA}" destId="{DF74B84E-7594-4385-8B00-104C01D726F9}" srcOrd="0" destOrd="0" presId="urn:microsoft.com/office/officeart/2018/2/layout/IconLabelList"/>
    <dgm:cxn modelId="{F1AFAA3D-F39D-4A88-8184-5976C003156C}" type="presParOf" srcId="{310F16A0-B172-46A1-A353-685E50E75C59}" destId="{923994F1-0E47-4ED1-9652-0CE540CFEDD1}" srcOrd="0" destOrd="0" presId="urn:microsoft.com/office/officeart/2018/2/layout/IconLabelList"/>
    <dgm:cxn modelId="{98F5A3F8-424D-4819-BFB7-C3483F2734D8}" type="presParOf" srcId="{923994F1-0E47-4ED1-9652-0CE540CFEDD1}" destId="{6D41A0B3-71EB-485F-9295-D8A4AF68ADDD}" srcOrd="0" destOrd="0" presId="urn:microsoft.com/office/officeart/2018/2/layout/IconLabelList"/>
    <dgm:cxn modelId="{CCE54073-0987-4FC2-894B-52EDB7D280B2}" type="presParOf" srcId="{923994F1-0E47-4ED1-9652-0CE540CFEDD1}" destId="{FBC192C7-0EDC-41F3-B2F1-84C03ED55C8D}" srcOrd="1" destOrd="0" presId="urn:microsoft.com/office/officeart/2018/2/layout/IconLabelList"/>
    <dgm:cxn modelId="{1C38DCBB-3DA0-4DDB-91A7-A1D6C7D08C83}" type="presParOf" srcId="{923994F1-0E47-4ED1-9652-0CE540CFEDD1}" destId="{32D61285-353E-46FF-BD75-B00AF197CC0E}" srcOrd="2" destOrd="0" presId="urn:microsoft.com/office/officeart/2018/2/layout/IconLabelList"/>
    <dgm:cxn modelId="{34F3660F-CB93-4011-B3AD-B2CCDD8ABF3B}" type="presParOf" srcId="{310F16A0-B172-46A1-A353-685E50E75C59}" destId="{16AE8878-F5CA-444D-B7D7-F730E74F81B9}" srcOrd="1" destOrd="0" presId="urn:microsoft.com/office/officeart/2018/2/layout/IconLabelList"/>
    <dgm:cxn modelId="{C3DBB184-F242-4EE6-8E8E-30B644E4770A}" type="presParOf" srcId="{310F16A0-B172-46A1-A353-685E50E75C59}" destId="{36DE55F6-63D1-478D-89E2-0A2C4C4D260A}" srcOrd="2" destOrd="0" presId="urn:microsoft.com/office/officeart/2018/2/layout/IconLabelList"/>
    <dgm:cxn modelId="{1C67D063-FEB7-4120-BB5A-9EBEEACA52E8}" type="presParOf" srcId="{36DE55F6-63D1-478D-89E2-0A2C4C4D260A}" destId="{8926E19D-949A-4FE9-A402-BF2E485421DC}" srcOrd="0" destOrd="0" presId="urn:microsoft.com/office/officeart/2018/2/layout/IconLabelList"/>
    <dgm:cxn modelId="{62A97A3B-5B4B-4E9C-AFB3-EAF4C388EA46}" type="presParOf" srcId="{36DE55F6-63D1-478D-89E2-0A2C4C4D260A}" destId="{92A4D9EE-A98B-41F9-8E31-68B291B4FA96}" srcOrd="1" destOrd="0" presId="urn:microsoft.com/office/officeart/2018/2/layout/IconLabelList"/>
    <dgm:cxn modelId="{40BDEC4B-E09F-4D24-96C4-B57793884E52}" type="presParOf" srcId="{36DE55F6-63D1-478D-89E2-0A2C4C4D260A}" destId="{2A814C18-FBBF-44AD-9600-CCED4FA7EFFA}" srcOrd="2" destOrd="0" presId="urn:microsoft.com/office/officeart/2018/2/layout/IconLabelList"/>
    <dgm:cxn modelId="{2B4014B3-4B77-41F4-AC15-7C2885DC8E4C}" type="presParOf" srcId="{310F16A0-B172-46A1-A353-685E50E75C59}" destId="{A5F7150C-00CC-4249-8803-D245B1B0CB7F}" srcOrd="3" destOrd="0" presId="urn:microsoft.com/office/officeart/2018/2/layout/IconLabelList"/>
    <dgm:cxn modelId="{FA00B5E7-EDF6-4823-85CB-C01B6D0B0019}" type="presParOf" srcId="{310F16A0-B172-46A1-A353-685E50E75C59}" destId="{D3EFD251-B9C7-4EC0-A43D-92F8BD9F80B0}" srcOrd="4" destOrd="0" presId="urn:microsoft.com/office/officeart/2018/2/layout/IconLabelList"/>
    <dgm:cxn modelId="{118FDFF8-DC85-49A0-B63D-E884CB02B8BA}" type="presParOf" srcId="{D3EFD251-B9C7-4EC0-A43D-92F8BD9F80B0}" destId="{7273DC3D-9DCC-4C25-9EF8-18B607029EE9}" srcOrd="0" destOrd="0" presId="urn:microsoft.com/office/officeart/2018/2/layout/IconLabelList"/>
    <dgm:cxn modelId="{9EE952D6-7EC3-4604-81B4-10F608D359BE}" type="presParOf" srcId="{D3EFD251-B9C7-4EC0-A43D-92F8BD9F80B0}" destId="{786143C7-0627-4ABF-A1C9-4E2B89492A2B}" srcOrd="1" destOrd="0" presId="urn:microsoft.com/office/officeart/2018/2/layout/IconLabelList"/>
    <dgm:cxn modelId="{68957692-C41F-4DA1-BC46-172557FC03E6}" type="presParOf" srcId="{D3EFD251-B9C7-4EC0-A43D-92F8BD9F80B0}" destId="{DF74B84E-7594-4385-8B00-104C01D726F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C27D54-A25C-4EF6-8ECA-34E40A228155}"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55E74FDE-839F-4BF3-9864-AAE371EA43A2}">
      <dgm:prSet/>
      <dgm:spPr/>
      <dgm:t>
        <a:bodyPr/>
        <a:lstStyle/>
        <a:p>
          <a:pPr>
            <a:lnSpc>
              <a:spcPct val="100000"/>
            </a:lnSpc>
          </a:pPr>
          <a:r>
            <a:rPr lang="es-PE" dirty="0"/>
            <a:t>Da cumplimiento del </a:t>
          </a:r>
          <a:r>
            <a:rPr lang="es-PE" b="0" i="0" dirty="0"/>
            <a:t>Capítulo 5, que se estructura sobre la base de los principios de transparencia, previsibilidad y cooperación entre aduanas. De esta manera, se han acordado una serie de compromisos para hacer más efectivos y simplificados los procedimientos aduaneros, así como métodos, procesos y sistemas de actuación racionalizados basados en la gestión del riesgo. Esto, con el objetivo de proveer agilidad en el despacho de las mercancías; automatización de sus procesos; eliminación del papel; interoperabilidad de las ventanillas únicas; así como la implementación de los programas de operador económico autorizado para la posterior suscripción de acuerdos de reconocimiento mutuo.</a:t>
          </a:r>
          <a:endParaRPr lang="en-US" dirty="0"/>
        </a:p>
      </dgm:t>
    </dgm:pt>
    <dgm:pt modelId="{FEBA26FB-DDFF-4797-8BAD-69CE8DED2571}" type="parTrans" cxnId="{6614C1C7-7727-470E-9ED5-2CAF34847978}">
      <dgm:prSet/>
      <dgm:spPr/>
      <dgm:t>
        <a:bodyPr/>
        <a:lstStyle/>
        <a:p>
          <a:endParaRPr lang="en-US"/>
        </a:p>
      </dgm:t>
    </dgm:pt>
    <dgm:pt modelId="{681A809F-F037-493B-8EAA-D0A5179E2F5D}" type="sibTrans" cxnId="{6614C1C7-7727-470E-9ED5-2CAF34847978}">
      <dgm:prSet/>
      <dgm:spPr/>
      <dgm:t>
        <a:bodyPr/>
        <a:lstStyle/>
        <a:p>
          <a:pPr>
            <a:lnSpc>
              <a:spcPct val="100000"/>
            </a:lnSpc>
          </a:pPr>
          <a:endParaRPr lang="en-US"/>
        </a:p>
      </dgm:t>
    </dgm:pt>
    <dgm:pt modelId="{A53CB0D1-9796-48C3-A373-E1292E6AE22B}">
      <dgm:prSet/>
      <dgm:spPr/>
      <dgm:t>
        <a:bodyPr/>
        <a:lstStyle/>
        <a:p>
          <a:pPr>
            <a:lnSpc>
              <a:spcPct val="100000"/>
            </a:lnSpc>
          </a:pPr>
          <a:r>
            <a:rPr lang="es-PE" b="0" i="0"/>
            <a:t>Igualmente, contempla un mecanismo de cooperación y asistencia mutua aduanera.</a:t>
          </a:r>
          <a:endParaRPr lang="en-US"/>
        </a:p>
      </dgm:t>
    </dgm:pt>
    <dgm:pt modelId="{48F2500F-7092-4390-A937-03F6F43BEDEA}" type="parTrans" cxnId="{FE636509-2295-4400-B7B3-92B17CD09EFE}">
      <dgm:prSet/>
      <dgm:spPr/>
      <dgm:t>
        <a:bodyPr/>
        <a:lstStyle/>
        <a:p>
          <a:endParaRPr lang="en-US"/>
        </a:p>
      </dgm:t>
    </dgm:pt>
    <dgm:pt modelId="{5AA5818B-374B-4258-90A4-B8DFC9E68532}" type="sibTrans" cxnId="{FE636509-2295-4400-B7B3-92B17CD09EFE}">
      <dgm:prSet/>
      <dgm:spPr/>
      <dgm:t>
        <a:bodyPr/>
        <a:lstStyle/>
        <a:p>
          <a:endParaRPr lang="en-US"/>
        </a:p>
      </dgm:t>
    </dgm:pt>
    <dgm:pt modelId="{6928FCEC-5CC0-4A8D-B051-F8ECE0519AE6}" type="pres">
      <dgm:prSet presAssocID="{E3C27D54-A25C-4EF6-8ECA-34E40A228155}" presName="root" presStyleCnt="0">
        <dgm:presLayoutVars>
          <dgm:dir/>
          <dgm:resizeHandles val="exact"/>
        </dgm:presLayoutVars>
      </dgm:prSet>
      <dgm:spPr/>
    </dgm:pt>
    <dgm:pt modelId="{07CF9E6A-616F-4F90-A49C-6F655EB3FB20}" type="pres">
      <dgm:prSet presAssocID="{E3C27D54-A25C-4EF6-8ECA-34E40A228155}" presName="container" presStyleCnt="0">
        <dgm:presLayoutVars>
          <dgm:dir/>
          <dgm:resizeHandles val="exact"/>
        </dgm:presLayoutVars>
      </dgm:prSet>
      <dgm:spPr/>
    </dgm:pt>
    <dgm:pt modelId="{075EA981-2F07-42DF-9D86-404B11D41695}" type="pres">
      <dgm:prSet presAssocID="{55E74FDE-839F-4BF3-9864-AAE371EA43A2}" presName="compNode" presStyleCnt="0"/>
      <dgm:spPr/>
    </dgm:pt>
    <dgm:pt modelId="{94983FF1-0358-4371-8B92-9B0E84ECCFC1}" type="pres">
      <dgm:prSet presAssocID="{55E74FDE-839F-4BF3-9864-AAE371EA43A2}" presName="iconBgRect" presStyleLbl="bgShp" presStyleIdx="0" presStyleCnt="2"/>
      <dgm:spPr/>
    </dgm:pt>
    <dgm:pt modelId="{AB91444E-C6F3-4FF9-9B6D-65CF2C8E27D7}" type="pres">
      <dgm:prSet presAssocID="{55E74FDE-839F-4BF3-9864-AAE371EA43A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rca de verificación"/>
        </a:ext>
      </dgm:extLst>
    </dgm:pt>
    <dgm:pt modelId="{ADC2426D-577B-4096-94D6-7A404CD173F0}" type="pres">
      <dgm:prSet presAssocID="{55E74FDE-839F-4BF3-9864-AAE371EA43A2}" presName="spaceRect" presStyleCnt="0"/>
      <dgm:spPr/>
    </dgm:pt>
    <dgm:pt modelId="{F826F1C6-820C-431E-9B71-40961366EC56}" type="pres">
      <dgm:prSet presAssocID="{55E74FDE-839F-4BF3-9864-AAE371EA43A2}" presName="textRect" presStyleLbl="revTx" presStyleIdx="0" presStyleCnt="2">
        <dgm:presLayoutVars>
          <dgm:chMax val="1"/>
          <dgm:chPref val="1"/>
        </dgm:presLayoutVars>
      </dgm:prSet>
      <dgm:spPr/>
    </dgm:pt>
    <dgm:pt modelId="{3F89998B-475F-4D74-B23F-3CFEDEF3EE03}" type="pres">
      <dgm:prSet presAssocID="{681A809F-F037-493B-8EAA-D0A5179E2F5D}" presName="sibTrans" presStyleLbl="sibTrans2D1" presStyleIdx="0" presStyleCnt="0"/>
      <dgm:spPr/>
    </dgm:pt>
    <dgm:pt modelId="{241B7528-2F69-460A-AE0C-AF8A114A7B36}" type="pres">
      <dgm:prSet presAssocID="{A53CB0D1-9796-48C3-A373-E1292E6AE22B}" presName="compNode" presStyleCnt="0"/>
      <dgm:spPr/>
    </dgm:pt>
    <dgm:pt modelId="{5E2A74FF-B517-40E4-9FAC-DE5B1ABC296C}" type="pres">
      <dgm:prSet presAssocID="{A53CB0D1-9796-48C3-A373-E1292E6AE22B}" presName="iconBgRect" presStyleLbl="bgShp" presStyleIdx="1" presStyleCnt="2"/>
      <dgm:spPr/>
    </dgm:pt>
    <dgm:pt modelId="{635D885B-3A68-4325-B09D-814B09F1E3FC}" type="pres">
      <dgm:prSet presAssocID="{A53CB0D1-9796-48C3-A373-E1292E6AE22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pretón de manos"/>
        </a:ext>
      </dgm:extLst>
    </dgm:pt>
    <dgm:pt modelId="{9E0AB6DB-64BE-4DDE-A77B-14620458217D}" type="pres">
      <dgm:prSet presAssocID="{A53CB0D1-9796-48C3-A373-E1292E6AE22B}" presName="spaceRect" presStyleCnt="0"/>
      <dgm:spPr/>
    </dgm:pt>
    <dgm:pt modelId="{F9776D8F-8F96-4A1F-BE07-9D165BF8EC47}" type="pres">
      <dgm:prSet presAssocID="{A53CB0D1-9796-48C3-A373-E1292E6AE22B}" presName="textRect" presStyleLbl="revTx" presStyleIdx="1" presStyleCnt="2">
        <dgm:presLayoutVars>
          <dgm:chMax val="1"/>
          <dgm:chPref val="1"/>
        </dgm:presLayoutVars>
      </dgm:prSet>
      <dgm:spPr/>
    </dgm:pt>
  </dgm:ptLst>
  <dgm:cxnLst>
    <dgm:cxn modelId="{FE636509-2295-4400-B7B3-92B17CD09EFE}" srcId="{E3C27D54-A25C-4EF6-8ECA-34E40A228155}" destId="{A53CB0D1-9796-48C3-A373-E1292E6AE22B}" srcOrd="1" destOrd="0" parTransId="{48F2500F-7092-4390-A937-03F6F43BEDEA}" sibTransId="{5AA5818B-374B-4258-90A4-B8DFC9E68532}"/>
    <dgm:cxn modelId="{ED06430D-DE3C-2042-B2C7-F85263A97C45}" type="presOf" srcId="{55E74FDE-839F-4BF3-9864-AAE371EA43A2}" destId="{F826F1C6-820C-431E-9B71-40961366EC56}" srcOrd="0" destOrd="0" presId="urn:microsoft.com/office/officeart/2018/2/layout/IconCircleList"/>
    <dgm:cxn modelId="{9DF62E50-BBC2-6E40-BF0D-5E33BA23987C}" type="presOf" srcId="{A53CB0D1-9796-48C3-A373-E1292E6AE22B}" destId="{F9776D8F-8F96-4A1F-BE07-9D165BF8EC47}" srcOrd="0" destOrd="0" presId="urn:microsoft.com/office/officeart/2018/2/layout/IconCircleList"/>
    <dgm:cxn modelId="{D1258876-0B26-0C4D-AA86-62B10B7BA2CC}" type="presOf" srcId="{E3C27D54-A25C-4EF6-8ECA-34E40A228155}" destId="{6928FCEC-5CC0-4A8D-B051-F8ECE0519AE6}" srcOrd="0" destOrd="0" presId="urn:microsoft.com/office/officeart/2018/2/layout/IconCircleList"/>
    <dgm:cxn modelId="{6614C1C7-7727-470E-9ED5-2CAF34847978}" srcId="{E3C27D54-A25C-4EF6-8ECA-34E40A228155}" destId="{55E74FDE-839F-4BF3-9864-AAE371EA43A2}" srcOrd="0" destOrd="0" parTransId="{FEBA26FB-DDFF-4797-8BAD-69CE8DED2571}" sibTransId="{681A809F-F037-493B-8EAA-D0A5179E2F5D}"/>
    <dgm:cxn modelId="{EDF9E8DA-D628-C546-891D-E4680ECF9B22}" type="presOf" srcId="{681A809F-F037-493B-8EAA-D0A5179E2F5D}" destId="{3F89998B-475F-4D74-B23F-3CFEDEF3EE03}" srcOrd="0" destOrd="0" presId="urn:microsoft.com/office/officeart/2018/2/layout/IconCircleList"/>
    <dgm:cxn modelId="{1B2E58CC-D942-584B-9A48-46C2BBBD7F9F}" type="presParOf" srcId="{6928FCEC-5CC0-4A8D-B051-F8ECE0519AE6}" destId="{07CF9E6A-616F-4F90-A49C-6F655EB3FB20}" srcOrd="0" destOrd="0" presId="urn:microsoft.com/office/officeart/2018/2/layout/IconCircleList"/>
    <dgm:cxn modelId="{5ED85EEB-00A3-5E4E-9825-3192EFE963CF}" type="presParOf" srcId="{07CF9E6A-616F-4F90-A49C-6F655EB3FB20}" destId="{075EA981-2F07-42DF-9D86-404B11D41695}" srcOrd="0" destOrd="0" presId="urn:microsoft.com/office/officeart/2018/2/layout/IconCircleList"/>
    <dgm:cxn modelId="{119E4DD3-A1E8-A64B-9D9E-6403ED2B7492}" type="presParOf" srcId="{075EA981-2F07-42DF-9D86-404B11D41695}" destId="{94983FF1-0358-4371-8B92-9B0E84ECCFC1}" srcOrd="0" destOrd="0" presId="urn:microsoft.com/office/officeart/2018/2/layout/IconCircleList"/>
    <dgm:cxn modelId="{71A68370-EF71-3941-8DDC-C0C938FF1C67}" type="presParOf" srcId="{075EA981-2F07-42DF-9D86-404B11D41695}" destId="{AB91444E-C6F3-4FF9-9B6D-65CF2C8E27D7}" srcOrd="1" destOrd="0" presId="urn:microsoft.com/office/officeart/2018/2/layout/IconCircleList"/>
    <dgm:cxn modelId="{184AF31E-0529-6B46-8B26-BFC30A2478C1}" type="presParOf" srcId="{075EA981-2F07-42DF-9D86-404B11D41695}" destId="{ADC2426D-577B-4096-94D6-7A404CD173F0}" srcOrd="2" destOrd="0" presId="urn:microsoft.com/office/officeart/2018/2/layout/IconCircleList"/>
    <dgm:cxn modelId="{82D6B890-9263-C440-9A38-6FF946C7C2FE}" type="presParOf" srcId="{075EA981-2F07-42DF-9D86-404B11D41695}" destId="{F826F1C6-820C-431E-9B71-40961366EC56}" srcOrd="3" destOrd="0" presId="urn:microsoft.com/office/officeart/2018/2/layout/IconCircleList"/>
    <dgm:cxn modelId="{324071CD-DB3C-4548-AAEE-66F607706607}" type="presParOf" srcId="{07CF9E6A-616F-4F90-A49C-6F655EB3FB20}" destId="{3F89998B-475F-4D74-B23F-3CFEDEF3EE03}" srcOrd="1" destOrd="0" presId="urn:microsoft.com/office/officeart/2018/2/layout/IconCircleList"/>
    <dgm:cxn modelId="{BDF03256-EF50-CE4D-9032-0FFA8B3280EB}" type="presParOf" srcId="{07CF9E6A-616F-4F90-A49C-6F655EB3FB20}" destId="{241B7528-2F69-460A-AE0C-AF8A114A7B36}" srcOrd="2" destOrd="0" presId="urn:microsoft.com/office/officeart/2018/2/layout/IconCircleList"/>
    <dgm:cxn modelId="{6DA5590A-9566-C54F-AB36-80803A469EF7}" type="presParOf" srcId="{241B7528-2F69-460A-AE0C-AF8A114A7B36}" destId="{5E2A74FF-B517-40E4-9FAC-DE5B1ABC296C}" srcOrd="0" destOrd="0" presId="urn:microsoft.com/office/officeart/2018/2/layout/IconCircleList"/>
    <dgm:cxn modelId="{DE5CD30E-F470-7448-B551-80F275293575}" type="presParOf" srcId="{241B7528-2F69-460A-AE0C-AF8A114A7B36}" destId="{635D885B-3A68-4325-B09D-814B09F1E3FC}" srcOrd="1" destOrd="0" presId="urn:microsoft.com/office/officeart/2018/2/layout/IconCircleList"/>
    <dgm:cxn modelId="{380D9DCD-FE26-1047-92A2-1FF7DF74DAD4}" type="presParOf" srcId="{241B7528-2F69-460A-AE0C-AF8A114A7B36}" destId="{9E0AB6DB-64BE-4DDE-A77B-14620458217D}" srcOrd="2" destOrd="0" presId="urn:microsoft.com/office/officeart/2018/2/layout/IconCircleList"/>
    <dgm:cxn modelId="{E0A561DA-BD40-0447-8881-E97572FA2B77}" type="presParOf" srcId="{241B7528-2F69-460A-AE0C-AF8A114A7B36}" destId="{F9776D8F-8F96-4A1F-BE07-9D165BF8EC47}"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79C6D2-930E-4E6A-A62F-4CEEE7C2F17E}" type="doc">
      <dgm:prSet loTypeId="urn:microsoft.com/office/officeart/2018/2/layout/IconLabelDescriptionList" loCatId="icon" qsTypeId="urn:microsoft.com/office/officeart/2005/8/quickstyle/simple2" qsCatId="simple" csTypeId="urn:microsoft.com/office/officeart/2005/8/colors/accent3_2" csCatId="accent3" phldr="1"/>
      <dgm:spPr/>
      <dgm:t>
        <a:bodyPr/>
        <a:lstStyle/>
        <a:p>
          <a:endParaRPr lang="en-US"/>
        </a:p>
      </dgm:t>
    </dgm:pt>
    <dgm:pt modelId="{7208E6D2-DD41-4348-AC19-800581C21E65}">
      <dgm:prSet/>
      <dgm:spPr/>
      <dgm:t>
        <a:bodyPr/>
        <a:lstStyle/>
        <a:p>
          <a:pPr>
            <a:lnSpc>
              <a:spcPct val="100000"/>
            </a:lnSpc>
            <a:defRPr b="1"/>
          </a:pPr>
          <a:r>
            <a:rPr lang="en-US"/>
            <a:t>2019</a:t>
          </a:r>
        </a:p>
      </dgm:t>
    </dgm:pt>
    <dgm:pt modelId="{D213FAAE-2053-4995-804F-53AAA58843DF}" type="parTrans" cxnId="{208C64E7-2C74-4301-8DD8-951C29BA9544}">
      <dgm:prSet/>
      <dgm:spPr/>
      <dgm:t>
        <a:bodyPr/>
        <a:lstStyle/>
        <a:p>
          <a:endParaRPr lang="en-US"/>
        </a:p>
      </dgm:t>
    </dgm:pt>
    <dgm:pt modelId="{3E6EB84A-B9EC-4E22-BA1D-B151C4E8BA0E}" type="sibTrans" cxnId="{208C64E7-2C74-4301-8DD8-951C29BA9544}">
      <dgm:prSet/>
      <dgm:spPr/>
      <dgm:t>
        <a:bodyPr/>
        <a:lstStyle/>
        <a:p>
          <a:endParaRPr lang="en-US"/>
        </a:p>
      </dgm:t>
    </dgm:pt>
    <dgm:pt modelId="{56BC0333-B6E0-46F0-99F4-F262E4EBED86}">
      <dgm:prSet custT="1"/>
      <dgm:spPr/>
      <dgm:t>
        <a:bodyPr/>
        <a:lstStyle/>
        <a:p>
          <a:pPr>
            <a:lnSpc>
              <a:spcPct val="100000"/>
            </a:lnSpc>
          </a:pPr>
          <a:r>
            <a:rPr lang="es-ES_tradnl" sz="1200" b="1"/>
            <a:t>Declaración de Lima 2019</a:t>
          </a:r>
        </a:p>
      </dgm:t>
    </dgm:pt>
    <dgm:pt modelId="{785C5BAB-C167-48E7-A200-3CBB96DD3F16}" type="parTrans" cxnId="{981E0562-43FF-422D-A0E2-AD911C30751C}">
      <dgm:prSet/>
      <dgm:spPr/>
      <dgm:t>
        <a:bodyPr/>
        <a:lstStyle/>
        <a:p>
          <a:endParaRPr lang="en-US"/>
        </a:p>
      </dgm:t>
    </dgm:pt>
    <dgm:pt modelId="{4EB5DF7B-0B22-446B-82D0-944D013A01FB}" type="sibTrans" cxnId="{981E0562-43FF-422D-A0E2-AD911C30751C}">
      <dgm:prSet/>
      <dgm:spPr/>
      <dgm:t>
        <a:bodyPr/>
        <a:lstStyle/>
        <a:p>
          <a:endParaRPr lang="en-US"/>
        </a:p>
      </dgm:t>
    </dgm:pt>
    <dgm:pt modelId="{A0703B78-D662-4E57-97DB-2542A11CAF0C}">
      <dgm:prSet custT="1"/>
      <dgm:spPr/>
      <dgm:t>
        <a:bodyPr/>
        <a:lstStyle/>
        <a:p>
          <a:r>
            <a:rPr lang="es-ES_tradnl" sz="1200"/>
            <a:t>Aprobar la estrategia de identificación, priorización e implementación de los documentos de comercio exterior a intercambiar a través de la plataforma de interoperabilidad y el cronograma </a:t>
          </a:r>
          <a:r>
            <a:rPr lang="es-ES_tradnl" sz="1200" noProof="0"/>
            <a:t>para su ejecución. </a:t>
          </a:r>
        </a:p>
      </dgm:t>
    </dgm:pt>
    <dgm:pt modelId="{84928ACC-F098-4E7E-AA09-36D40A43A2C0}" type="parTrans" cxnId="{3BF88B0B-DDC3-4ED4-BD36-8EC78B172DC7}">
      <dgm:prSet/>
      <dgm:spPr/>
      <dgm:t>
        <a:bodyPr/>
        <a:lstStyle/>
        <a:p>
          <a:endParaRPr lang="en-US"/>
        </a:p>
      </dgm:t>
    </dgm:pt>
    <dgm:pt modelId="{476ED176-A722-4442-B52E-B47517EC1267}" type="sibTrans" cxnId="{3BF88B0B-DDC3-4ED4-BD36-8EC78B172DC7}">
      <dgm:prSet/>
      <dgm:spPr/>
      <dgm:t>
        <a:bodyPr/>
        <a:lstStyle/>
        <a:p>
          <a:endParaRPr lang="en-US"/>
        </a:p>
      </dgm:t>
    </dgm:pt>
    <dgm:pt modelId="{48F4DC82-EC10-4109-BB23-257E3BC360D6}">
      <dgm:prSet custT="1"/>
      <dgm:spPr/>
      <dgm:t>
        <a:bodyPr/>
        <a:lstStyle/>
        <a:p>
          <a:r>
            <a:rPr lang="es-ES_tradnl" sz="1200" noProof="0" dirty="0"/>
            <a:t>Desarrollar una plataforma electrónica para la divulgación de normas sobre facilitación del comercio de los países de la Alianza del Pacífico que permita a los operadores comerciales conocer los esquemas de certificación, procedimientos de certificación anticipada, beneficios de los Operadores Económicos Autorizados, conocer las páginas web de consultas, cómo realizar los trámites a través de VUCE, entre otros.</a:t>
          </a:r>
        </a:p>
      </dgm:t>
    </dgm:pt>
    <dgm:pt modelId="{EDA6ADD9-01A2-40B6-8C08-234D83DBBD87}" type="parTrans" cxnId="{A0460491-4EDA-45E0-A85A-33A088989F7B}">
      <dgm:prSet/>
      <dgm:spPr/>
      <dgm:t>
        <a:bodyPr/>
        <a:lstStyle/>
        <a:p>
          <a:endParaRPr lang="en-US"/>
        </a:p>
      </dgm:t>
    </dgm:pt>
    <dgm:pt modelId="{30E22503-5CBC-44BD-922F-A7B5C40768D6}" type="sibTrans" cxnId="{A0460491-4EDA-45E0-A85A-33A088989F7B}">
      <dgm:prSet/>
      <dgm:spPr/>
      <dgm:t>
        <a:bodyPr/>
        <a:lstStyle/>
        <a:p>
          <a:endParaRPr lang="en-US"/>
        </a:p>
      </dgm:t>
    </dgm:pt>
    <dgm:pt modelId="{EDD1BD8B-D077-4C06-8B30-15ED8D205AF1}">
      <dgm:prSet custT="1"/>
      <dgm:spPr/>
      <dgm:t>
        <a:bodyPr/>
        <a:lstStyle/>
        <a:p>
          <a:r>
            <a:rPr lang="es-ES_tradnl" sz="1200"/>
            <a:t>Realizar un diagnóstico sobre la situación normativa y regulatoria de las mercancías incautadas y sus métodos de destrucción por parte de los países de la Alianza del Pacífico, con la finalidad de promover la economía circular.</a:t>
          </a:r>
        </a:p>
      </dgm:t>
    </dgm:pt>
    <dgm:pt modelId="{CBDD8B77-CE0B-4BCF-A340-EE73D0A8B5DA}" type="parTrans" cxnId="{AB4B3CF3-D0B9-4DAB-8B96-418B0E930311}">
      <dgm:prSet/>
      <dgm:spPr/>
      <dgm:t>
        <a:bodyPr/>
        <a:lstStyle/>
        <a:p>
          <a:endParaRPr lang="en-US"/>
        </a:p>
      </dgm:t>
    </dgm:pt>
    <dgm:pt modelId="{CC63D92A-52C1-4BEE-AE64-19D79593259A}" type="sibTrans" cxnId="{AB4B3CF3-D0B9-4DAB-8B96-418B0E930311}">
      <dgm:prSet/>
      <dgm:spPr/>
      <dgm:t>
        <a:bodyPr/>
        <a:lstStyle/>
        <a:p>
          <a:endParaRPr lang="en-US"/>
        </a:p>
      </dgm:t>
    </dgm:pt>
    <dgm:pt modelId="{81778733-2AAB-4EF8-A0DA-6453936289FC}">
      <dgm:prSet/>
      <dgm:spPr/>
      <dgm:t>
        <a:bodyPr/>
        <a:lstStyle/>
        <a:p>
          <a:pPr>
            <a:lnSpc>
              <a:spcPct val="100000"/>
            </a:lnSpc>
            <a:defRPr b="1"/>
          </a:pPr>
          <a:r>
            <a:rPr lang="en-US"/>
            <a:t>2020</a:t>
          </a:r>
        </a:p>
      </dgm:t>
    </dgm:pt>
    <dgm:pt modelId="{C28B4A35-146C-41E9-92FF-EDAD6B7FC1A0}" type="parTrans" cxnId="{44CBD88B-D3D2-4DBA-99AA-7C2074DEE885}">
      <dgm:prSet/>
      <dgm:spPr/>
      <dgm:t>
        <a:bodyPr/>
        <a:lstStyle/>
        <a:p>
          <a:endParaRPr lang="en-US"/>
        </a:p>
      </dgm:t>
    </dgm:pt>
    <dgm:pt modelId="{42BA3AE6-3CA3-4888-8072-48F367E1C6DE}" type="sibTrans" cxnId="{44CBD88B-D3D2-4DBA-99AA-7C2074DEE885}">
      <dgm:prSet/>
      <dgm:spPr/>
      <dgm:t>
        <a:bodyPr/>
        <a:lstStyle/>
        <a:p>
          <a:endParaRPr lang="en-US"/>
        </a:p>
      </dgm:t>
    </dgm:pt>
    <dgm:pt modelId="{57CB0F2D-CB77-499C-BF57-21CD43942DA7}">
      <dgm:prSet custT="1"/>
      <dgm:spPr/>
      <dgm:t>
        <a:bodyPr/>
        <a:lstStyle/>
        <a:p>
          <a:pPr>
            <a:lnSpc>
              <a:spcPct val="100000"/>
            </a:lnSpc>
          </a:pPr>
          <a:r>
            <a:rPr lang="es-ES_tradnl" sz="1200" b="1" noProof="0"/>
            <a:t>Dec</a:t>
          </a:r>
          <a:r>
            <a:rPr lang="es-ES_tradnl" sz="1100" b="1" noProof="0"/>
            <a:t>laración de Santiago 2020</a:t>
          </a:r>
        </a:p>
      </dgm:t>
    </dgm:pt>
    <dgm:pt modelId="{3C5283E5-D79A-4604-8047-2177AF264985}" type="parTrans" cxnId="{8005A548-28E1-4AD9-A13E-ED147D1A8746}">
      <dgm:prSet/>
      <dgm:spPr/>
      <dgm:t>
        <a:bodyPr/>
        <a:lstStyle/>
        <a:p>
          <a:endParaRPr lang="en-US"/>
        </a:p>
      </dgm:t>
    </dgm:pt>
    <dgm:pt modelId="{ACDA6AFF-6B67-4694-A94F-129E3DEDC63A}" type="sibTrans" cxnId="{8005A548-28E1-4AD9-A13E-ED147D1A8746}">
      <dgm:prSet/>
      <dgm:spPr/>
      <dgm:t>
        <a:bodyPr/>
        <a:lstStyle/>
        <a:p>
          <a:endParaRPr lang="en-US"/>
        </a:p>
      </dgm:t>
    </dgm:pt>
    <dgm:pt modelId="{562B8623-414B-47F0-BE57-399D212BCA5D}">
      <dgm:prSet custT="1"/>
      <dgm:spPr/>
      <dgm:t>
        <a:bodyPr/>
        <a:lstStyle/>
        <a:p>
          <a:r>
            <a:rPr lang="es-ES_tradnl" sz="1100" noProof="0"/>
            <a:t>Analizar y evaluar el grado de utilización del Protocolo de la Alianza del Pacífico, identificando los factores que influyen en ella y presentar propuestas de acciones para promover su mayor utilización.</a:t>
          </a:r>
        </a:p>
      </dgm:t>
    </dgm:pt>
    <dgm:pt modelId="{9F679758-42C5-41A2-9490-FBA5CA3FF2B6}" type="parTrans" cxnId="{6B3AE5BC-1A05-457D-8970-0270DBBF0474}">
      <dgm:prSet/>
      <dgm:spPr/>
      <dgm:t>
        <a:bodyPr/>
        <a:lstStyle/>
        <a:p>
          <a:endParaRPr lang="en-US"/>
        </a:p>
      </dgm:t>
    </dgm:pt>
    <dgm:pt modelId="{63C8280B-1C98-427C-9443-20E8B2BA451D}" type="sibTrans" cxnId="{6B3AE5BC-1A05-457D-8970-0270DBBF0474}">
      <dgm:prSet/>
      <dgm:spPr/>
      <dgm:t>
        <a:bodyPr/>
        <a:lstStyle/>
        <a:p>
          <a:endParaRPr lang="en-US"/>
        </a:p>
      </dgm:t>
    </dgm:pt>
    <dgm:pt modelId="{0E94A77E-592F-435B-AFF9-264F35ED213C}">
      <dgm:prSet custT="1"/>
      <dgm:spPr/>
      <dgm:t>
        <a:bodyPr/>
        <a:lstStyle/>
        <a:p>
          <a:r>
            <a:rPr lang="es-ES_tradnl" sz="1100" noProof="0"/>
            <a:t>Incorporar el certificado zoosanitario a la plataforma de interoperabilidad a través de las </a:t>
          </a:r>
          <a:r>
            <a:rPr lang="es-ES_tradnl" sz="1100" noProof="0" err="1"/>
            <a:t>VUCEs</a:t>
          </a:r>
          <a:r>
            <a:rPr lang="es-ES_tradnl" sz="1100" noProof="0"/>
            <a:t>.</a:t>
          </a:r>
        </a:p>
      </dgm:t>
    </dgm:pt>
    <dgm:pt modelId="{CC59382A-D567-41B9-AF6A-7E32F05054E3}" type="parTrans" cxnId="{76896F45-BDB8-4719-AFB4-F8194807C2B3}">
      <dgm:prSet/>
      <dgm:spPr/>
      <dgm:t>
        <a:bodyPr/>
        <a:lstStyle/>
        <a:p>
          <a:endParaRPr lang="en-US"/>
        </a:p>
      </dgm:t>
    </dgm:pt>
    <dgm:pt modelId="{2A56ED25-90E1-4735-8BEB-7CF585D665F9}" type="sibTrans" cxnId="{76896F45-BDB8-4719-AFB4-F8194807C2B3}">
      <dgm:prSet/>
      <dgm:spPr/>
      <dgm:t>
        <a:bodyPr/>
        <a:lstStyle/>
        <a:p>
          <a:endParaRPr lang="en-US"/>
        </a:p>
      </dgm:t>
    </dgm:pt>
    <dgm:pt modelId="{80982029-35DF-49AF-A95B-B3C3632FCAEF}">
      <dgm:prSet custT="1"/>
      <dgm:spPr/>
      <dgm:t>
        <a:bodyPr/>
        <a:lstStyle/>
        <a:p>
          <a:r>
            <a:rPr lang="es-ES_tradnl" sz="1100" noProof="0"/>
            <a:t>Implementar un plan de trabajo, con el apoyo del sector privado, para promover encadenamientos productivos entre empresas de la Alianza del Pacífico a fin de contribuir a la reactivación económica de la región en el marco de la crisis sanitaria, teniendo en cuenta los trabajos realizados.</a:t>
          </a:r>
        </a:p>
      </dgm:t>
    </dgm:pt>
    <dgm:pt modelId="{37FDEE96-4BEE-45DF-9271-6F13B5F4CBD3}" type="parTrans" cxnId="{2BCD81D1-1BF4-4152-9D13-421B5D05649C}">
      <dgm:prSet/>
      <dgm:spPr/>
      <dgm:t>
        <a:bodyPr/>
        <a:lstStyle/>
        <a:p>
          <a:endParaRPr lang="en-US"/>
        </a:p>
      </dgm:t>
    </dgm:pt>
    <dgm:pt modelId="{0C254829-7E26-4C66-8DC5-BB6F02633C25}" type="sibTrans" cxnId="{2BCD81D1-1BF4-4152-9D13-421B5D05649C}">
      <dgm:prSet/>
      <dgm:spPr/>
      <dgm:t>
        <a:bodyPr/>
        <a:lstStyle/>
        <a:p>
          <a:endParaRPr lang="en-US"/>
        </a:p>
      </dgm:t>
    </dgm:pt>
    <dgm:pt modelId="{4C6096BB-2876-41FE-B831-C1BE6862035D}" type="pres">
      <dgm:prSet presAssocID="{A179C6D2-930E-4E6A-A62F-4CEEE7C2F17E}" presName="root" presStyleCnt="0">
        <dgm:presLayoutVars>
          <dgm:dir/>
          <dgm:resizeHandles val="exact"/>
        </dgm:presLayoutVars>
      </dgm:prSet>
      <dgm:spPr/>
    </dgm:pt>
    <dgm:pt modelId="{5C588174-1C10-40BC-A3C7-11CDB9141D70}" type="pres">
      <dgm:prSet presAssocID="{7208E6D2-DD41-4348-AC19-800581C21E65}" presName="compNode" presStyleCnt="0"/>
      <dgm:spPr/>
    </dgm:pt>
    <dgm:pt modelId="{F2AA71B2-B316-4428-B71A-DE778B5DA4DC}" type="pres">
      <dgm:prSet presAssocID="{7208E6D2-DD41-4348-AC19-800581C21E6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esentation with Checklist"/>
        </a:ext>
      </dgm:extLst>
    </dgm:pt>
    <dgm:pt modelId="{439B0C26-924E-4D46-A326-AA7268C4A4AC}" type="pres">
      <dgm:prSet presAssocID="{7208E6D2-DD41-4348-AC19-800581C21E65}" presName="iconSpace" presStyleCnt="0"/>
      <dgm:spPr/>
    </dgm:pt>
    <dgm:pt modelId="{67DE984C-36E9-4B94-BAD9-42FD8840021F}" type="pres">
      <dgm:prSet presAssocID="{7208E6D2-DD41-4348-AC19-800581C21E65}" presName="parTx" presStyleLbl="revTx" presStyleIdx="0" presStyleCnt="4">
        <dgm:presLayoutVars>
          <dgm:chMax val="0"/>
          <dgm:chPref val="0"/>
        </dgm:presLayoutVars>
      </dgm:prSet>
      <dgm:spPr/>
    </dgm:pt>
    <dgm:pt modelId="{B9115AD4-C13F-4DAF-8793-7006AA2B3357}" type="pres">
      <dgm:prSet presAssocID="{7208E6D2-DD41-4348-AC19-800581C21E65}" presName="txSpace" presStyleCnt="0"/>
      <dgm:spPr/>
    </dgm:pt>
    <dgm:pt modelId="{D471AA4E-E755-4A3E-9E55-6EBF211EF77A}" type="pres">
      <dgm:prSet presAssocID="{7208E6D2-DD41-4348-AC19-800581C21E65}" presName="desTx" presStyleLbl="revTx" presStyleIdx="1" presStyleCnt="4" custScaleX="127630">
        <dgm:presLayoutVars/>
      </dgm:prSet>
      <dgm:spPr/>
    </dgm:pt>
    <dgm:pt modelId="{DCBDF133-3868-4D81-9870-0A780D0DE5A9}" type="pres">
      <dgm:prSet presAssocID="{3E6EB84A-B9EC-4E22-BA1D-B151C4E8BA0E}" presName="sibTrans" presStyleCnt="0"/>
      <dgm:spPr/>
    </dgm:pt>
    <dgm:pt modelId="{FC5ADF37-9A20-42B7-8A96-EA1E3BA21AEB}" type="pres">
      <dgm:prSet presAssocID="{81778733-2AAB-4EF8-A0DA-6453936289FC}" presName="compNode" presStyleCnt="0"/>
      <dgm:spPr/>
    </dgm:pt>
    <dgm:pt modelId="{0154E049-7B62-41DE-BC39-94C130053AD4}" type="pres">
      <dgm:prSet presAssocID="{81778733-2AAB-4EF8-A0DA-6453936289F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rca de verificación"/>
        </a:ext>
      </dgm:extLst>
    </dgm:pt>
    <dgm:pt modelId="{66C4B8A7-5A77-4B38-B0C7-3BBC09A8CAD7}" type="pres">
      <dgm:prSet presAssocID="{81778733-2AAB-4EF8-A0DA-6453936289FC}" presName="iconSpace" presStyleCnt="0"/>
      <dgm:spPr/>
    </dgm:pt>
    <dgm:pt modelId="{7483A053-208C-422D-A713-6E6465316565}" type="pres">
      <dgm:prSet presAssocID="{81778733-2AAB-4EF8-A0DA-6453936289FC}" presName="parTx" presStyleLbl="revTx" presStyleIdx="2" presStyleCnt="4">
        <dgm:presLayoutVars>
          <dgm:chMax val="0"/>
          <dgm:chPref val="0"/>
        </dgm:presLayoutVars>
      </dgm:prSet>
      <dgm:spPr/>
    </dgm:pt>
    <dgm:pt modelId="{5F170D1B-5AE2-46E7-8850-405CE0D94C73}" type="pres">
      <dgm:prSet presAssocID="{81778733-2AAB-4EF8-A0DA-6453936289FC}" presName="txSpace" presStyleCnt="0"/>
      <dgm:spPr/>
    </dgm:pt>
    <dgm:pt modelId="{02AD97AF-F778-46B3-A0B9-AF0D9BD444A2}" type="pres">
      <dgm:prSet presAssocID="{81778733-2AAB-4EF8-A0DA-6453936289FC}" presName="desTx" presStyleLbl="revTx" presStyleIdx="3" presStyleCnt="4">
        <dgm:presLayoutVars/>
      </dgm:prSet>
      <dgm:spPr/>
    </dgm:pt>
  </dgm:ptLst>
  <dgm:cxnLst>
    <dgm:cxn modelId="{A2759D04-B041-4A91-A962-3C8E6740C0D9}" type="presOf" srcId="{A0703B78-D662-4E57-97DB-2542A11CAF0C}" destId="{D471AA4E-E755-4A3E-9E55-6EBF211EF77A}" srcOrd="0" destOrd="1" presId="urn:microsoft.com/office/officeart/2018/2/layout/IconLabelDescriptionList"/>
    <dgm:cxn modelId="{3BF88B0B-DDC3-4ED4-BD36-8EC78B172DC7}" srcId="{56BC0333-B6E0-46F0-99F4-F262E4EBED86}" destId="{A0703B78-D662-4E57-97DB-2542A11CAF0C}" srcOrd="0" destOrd="0" parTransId="{84928ACC-F098-4E7E-AA09-36D40A43A2C0}" sibTransId="{476ED176-A722-4442-B52E-B47517EC1267}"/>
    <dgm:cxn modelId="{911D5A0F-1658-4045-B38A-656AD633CD25}" type="presOf" srcId="{48F4DC82-EC10-4109-BB23-257E3BC360D6}" destId="{D471AA4E-E755-4A3E-9E55-6EBF211EF77A}" srcOrd="0" destOrd="2" presId="urn:microsoft.com/office/officeart/2018/2/layout/IconLabelDescriptionList"/>
    <dgm:cxn modelId="{B3B74713-62EE-44ED-86DD-B809B0B286BB}" type="presOf" srcId="{562B8623-414B-47F0-BE57-399D212BCA5D}" destId="{02AD97AF-F778-46B3-A0B9-AF0D9BD444A2}" srcOrd="0" destOrd="1" presId="urn:microsoft.com/office/officeart/2018/2/layout/IconLabelDescriptionList"/>
    <dgm:cxn modelId="{DCF9C11C-8E33-444C-B25F-53EE58FEB43A}" type="presOf" srcId="{81778733-2AAB-4EF8-A0DA-6453936289FC}" destId="{7483A053-208C-422D-A713-6E6465316565}" srcOrd="0" destOrd="0" presId="urn:microsoft.com/office/officeart/2018/2/layout/IconLabelDescriptionList"/>
    <dgm:cxn modelId="{76896F45-BDB8-4719-AFB4-F8194807C2B3}" srcId="{57CB0F2D-CB77-499C-BF57-21CD43942DA7}" destId="{0E94A77E-592F-435B-AFF9-264F35ED213C}" srcOrd="1" destOrd="0" parTransId="{CC59382A-D567-41B9-AF6A-7E32F05054E3}" sibTransId="{2A56ED25-90E1-4735-8BEB-7CF585D665F9}"/>
    <dgm:cxn modelId="{8005A548-28E1-4AD9-A13E-ED147D1A8746}" srcId="{81778733-2AAB-4EF8-A0DA-6453936289FC}" destId="{57CB0F2D-CB77-499C-BF57-21CD43942DA7}" srcOrd="0" destOrd="0" parTransId="{3C5283E5-D79A-4604-8047-2177AF264985}" sibTransId="{ACDA6AFF-6B67-4694-A94F-129E3DEDC63A}"/>
    <dgm:cxn modelId="{D06DC24D-65A4-4621-91D0-76CFDC92A09A}" type="presOf" srcId="{56BC0333-B6E0-46F0-99F4-F262E4EBED86}" destId="{D471AA4E-E755-4A3E-9E55-6EBF211EF77A}" srcOrd="0" destOrd="0" presId="urn:microsoft.com/office/officeart/2018/2/layout/IconLabelDescriptionList"/>
    <dgm:cxn modelId="{981E0562-43FF-422D-A0E2-AD911C30751C}" srcId="{7208E6D2-DD41-4348-AC19-800581C21E65}" destId="{56BC0333-B6E0-46F0-99F4-F262E4EBED86}" srcOrd="0" destOrd="0" parTransId="{785C5BAB-C167-48E7-A200-3CBB96DD3F16}" sibTransId="{4EB5DF7B-0B22-446B-82D0-944D013A01FB}"/>
    <dgm:cxn modelId="{F5E72F81-C358-427B-9D72-2B4501154F4D}" type="presOf" srcId="{EDD1BD8B-D077-4C06-8B30-15ED8D205AF1}" destId="{D471AA4E-E755-4A3E-9E55-6EBF211EF77A}" srcOrd="0" destOrd="3" presId="urn:microsoft.com/office/officeart/2018/2/layout/IconLabelDescriptionList"/>
    <dgm:cxn modelId="{4BA4448A-9CAE-4F76-8AE7-AA0589FF2B13}" type="presOf" srcId="{0E94A77E-592F-435B-AFF9-264F35ED213C}" destId="{02AD97AF-F778-46B3-A0B9-AF0D9BD444A2}" srcOrd="0" destOrd="2" presId="urn:microsoft.com/office/officeart/2018/2/layout/IconLabelDescriptionList"/>
    <dgm:cxn modelId="{44CBD88B-D3D2-4DBA-99AA-7C2074DEE885}" srcId="{A179C6D2-930E-4E6A-A62F-4CEEE7C2F17E}" destId="{81778733-2AAB-4EF8-A0DA-6453936289FC}" srcOrd="1" destOrd="0" parTransId="{C28B4A35-146C-41E9-92FF-EDAD6B7FC1A0}" sibTransId="{42BA3AE6-3CA3-4888-8072-48F367E1C6DE}"/>
    <dgm:cxn modelId="{A0460491-4EDA-45E0-A85A-33A088989F7B}" srcId="{56BC0333-B6E0-46F0-99F4-F262E4EBED86}" destId="{48F4DC82-EC10-4109-BB23-257E3BC360D6}" srcOrd="1" destOrd="0" parTransId="{EDA6ADD9-01A2-40B6-8C08-234D83DBBD87}" sibTransId="{30E22503-5CBC-44BD-922F-A7B5C40768D6}"/>
    <dgm:cxn modelId="{9551A695-6EDB-4629-93CC-E63BB8E653A3}" type="presOf" srcId="{80982029-35DF-49AF-A95B-B3C3632FCAEF}" destId="{02AD97AF-F778-46B3-A0B9-AF0D9BD444A2}" srcOrd="0" destOrd="3" presId="urn:microsoft.com/office/officeart/2018/2/layout/IconLabelDescriptionList"/>
    <dgm:cxn modelId="{333C93B7-3199-4DF0-878F-632B086A5F0C}" type="presOf" srcId="{7208E6D2-DD41-4348-AC19-800581C21E65}" destId="{67DE984C-36E9-4B94-BAD9-42FD8840021F}" srcOrd="0" destOrd="0" presId="urn:microsoft.com/office/officeart/2018/2/layout/IconLabelDescriptionList"/>
    <dgm:cxn modelId="{6B3AE5BC-1A05-457D-8970-0270DBBF0474}" srcId="{57CB0F2D-CB77-499C-BF57-21CD43942DA7}" destId="{562B8623-414B-47F0-BE57-399D212BCA5D}" srcOrd="0" destOrd="0" parTransId="{9F679758-42C5-41A2-9490-FBA5CA3FF2B6}" sibTransId="{63C8280B-1C98-427C-9443-20E8B2BA451D}"/>
    <dgm:cxn modelId="{2BCD81D1-1BF4-4152-9D13-421B5D05649C}" srcId="{57CB0F2D-CB77-499C-BF57-21CD43942DA7}" destId="{80982029-35DF-49AF-A95B-B3C3632FCAEF}" srcOrd="2" destOrd="0" parTransId="{37FDEE96-4BEE-45DF-9271-6F13B5F4CBD3}" sibTransId="{0C254829-7E26-4C66-8DC5-BB6F02633C25}"/>
    <dgm:cxn modelId="{754ED4E1-3562-43A9-A9DC-88B2E127DFF5}" type="presOf" srcId="{A179C6D2-930E-4E6A-A62F-4CEEE7C2F17E}" destId="{4C6096BB-2876-41FE-B831-C1BE6862035D}" srcOrd="0" destOrd="0" presId="urn:microsoft.com/office/officeart/2018/2/layout/IconLabelDescriptionList"/>
    <dgm:cxn modelId="{B4E65EE2-A46E-4C49-A74B-F959FF67F5CC}" type="presOf" srcId="{57CB0F2D-CB77-499C-BF57-21CD43942DA7}" destId="{02AD97AF-F778-46B3-A0B9-AF0D9BD444A2}" srcOrd="0" destOrd="0" presId="urn:microsoft.com/office/officeart/2018/2/layout/IconLabelDescriptionList"/>
    <dgm:cxn modelId="{208C64E7-2C74-4301-8DD8-951C29BA9544}" srcId="{A179C6D2-930E-4E6A-A62F-4CEEE7C2F17E}" destId="{7208E6D2-DD41-4348-AC19-800581C21E65}" srcOrd="0" destOrd="0" parTransId="{D213FAAE-2053-4995-804F-53AAA58843DF}" sibTransId="{3E6EB84A-B9EC-4E22-BA1D-B151C4E8BA0E}"/>
    <dgm:cxn modelId="{AB4B3CF3-D0B9-4DAB-8B96-418B0E930311}" srcId="{56BC0333-B6E0-46F0-99F4-F262E4EBED86}" destId="{EDD1BD8B-D077-4C06-8B30-15ED8D205AF1}" srcOrd="2" destOrd="0" parTransId="{CBDD8B77-CE0B-4BCF-A340-EE73D0A8B5DA}" sibTransId="{CC63D92A-52C1-4BEE-AE64-19D79593259A}"/>
    <dgm:cxn modelId="{A9A0437B-4E5D-4A17-A9AA-61DE791B1D75}" type="presParOf" srcId="{4C6096BB-2876-41FE-B831-C1BE6862035D}" destId="{5C588174-1C10-40BC-A3C7-11CDB9141D70}" srcOrd="0" destOrd="0" presId="urn:microsoft.com/office/officeart/2018/2/layout/IconLabelDescriptionList"/>
    <dgm:cxn modelId="{4326A7A9-1FBF-45E9-95A7-53BE2FD7FA6E}" type="presParOf" srcId="{5C588174-1C10-40BC-A3C7-11CDB9141D70}" destId="{F2AA71B2-B316-4428-B71A-DE778B5DA4DC}" srcOrd="0" destOrd="0" presId="urn:microsoft.com/office/officeart/2018/2/layout/IconLabelDescriptionList"/>
    <dgm:cxn modelId="{A5049E0F-3922-4BB3-A8BD-BF8B94391B6D}" type="presParOf" srcId="{5C588174-1C10-40BC-A3C7-11CDB9141D70}" destId="{439B0C26-924E-4D46-A326-AA7268C4A4AC}" srcOrd="1" destOrd="0" presId="urn:microsoft.com/office/officeart/2018/2/layout/IconLabelDescriptionList"/>
    <dgm:cxn modelId="{8BFEF10A-919B-4DB7-AC5E-5CB69570A429}" type="presParOf" srcId="{5C588174-1C10-40BC-A3C7-11CDB9141D70}" destId="{67DE984C-36E9-4B94-BAD9-42FD8840021F}" srcOrd="2" destOrd="0" presId="urn:microsoft.com/office/officeart/2018/2/layout/IconLabelDescriptionList"/>
    <dgm:cxn modelId="{C41D3E28-9D92-4D23-B0E5-DF7E0E1DFCCD}" type="presParOf" srcId="{5C588174-1C10-40BC-A3C7-11CDB9141D70}" destId="{B9115AD4-C13F-4DAF-8793-7006AA2B3357}" srcOrd="3" destOrd="0" presId="urn:microsoft.com/office/officeart/2018/2/layout/IconLabelDescriptionList"/>
    <dgm:cxn modelId="{83FC7F06-2DF0-4EB6-B9F7-AB1E6317A8C2}" type="presParOf" srcId="{5C588174-1C10-40BC-A3C7-11CDB9141D70}" destId="{D471AA4E-E755-4A3E-9E55-6EBF211EF77A}" srcOrd="4" destOrd="0" presId="urn:microsoft.com/office/officeart/2018/2/layout/IconLabelDescriptionList"/>
    <dgm:cxn modelId="{F9A3E68D-F44F-4CA6-8E33-8E3376495EFA}" type="presParOf" srcId="{4C6096BB-2876-41FE-B831-C1BE6862035D}" destId="{DCBDF133-3868-4D81-9870-0A780D0DE5A9}" srcOrd="1" destOrd="0" presId="urn:microsoft.com/office/officeart/2018/2/layout/IconLabelDescriptionList"/>
    <dgm:cxn modelId="{94625769-0574-41DF-B83C-0020C912C34E}" type="presParOf" srcId="{4C6096BB-2876-41FE-B831-C1BE6862035D}" destId="{FC5ADF37-9A20-42B7-8A96-EA1E3BA21AEB}" srcOrd="2" destOrd="0" presId="urn:microsoft.com/office/officeart/2018/2/layout/IconLabelDescriptionList"/>
    <dgm:cxn modelId="{742277A5-A4FD-4608-A750-4375F366C2F2}" type="presParOf" srcId="{FC5ADF37-9A20-42B7-8A96-EA1E3BA21AEB}" destId="{0154E049-7B62-41DE-BC39-94C130053AD4}" srcOrd="0" destOrd="0" presId="urn:microsoft.com/office/officeart/2018/2/layout/IconLabelDescriptionList"/>
    <dgm:cxn modelId="{20870245-71CE-4538-864B-F8DC28EE4DC4}" type="presParOf" srcId="{FC5ADF37-9A20-42B7-8A96-EA1E3BA21AEB}" destId="{66C4B8A7-5A77-4B38-B0C7-3BBC09A8CAD7}" srcOrd="1" destOrd="0" presId="urn:microsoft.com/office/officeart/2018/2/layout/IconLabelDescriptionList"/>
    <dgm:cxn modelId="{C695A49C-9505-46CB-B24C-233BA33ED119}" type="presParOf" srcId="{FC5ADF37-9A20-42B7-8A96-EA1E3BA21AEB}" destId="{7483A053-208C-422D-A713-6E6465316565}" srcOrd="2" destOrd="0" presId="urn:microsoft.com/office/officeart/2018/2/layout/IconLabelDescriptionList"/>
    <dgm:cxn modelId="{A8149E2C-4E57-4BA3-83D6-1E5EA98AD1F8}" type="presParOf" srcId="{FC5ADF37-9A20-42B7-8A96-EA1E3BA21AEB}" destId="{5F170D1B-5AE2-46E7-8850-405CE0D94C73}" srcOrd="3" destOrd="0" presId="urn:microsoft.com/office/officeart/2018/2/layout/IconLabelDescriptionList"/>
    <dgm:cxn modelId="{DE2AB477-D2E8-496F-84B0-D882335FBC28}" type="presParOf" srcId="{FC5ADF37-9A20-42B7-8A96-EA1E3BA21AEB}" destId="{02AD97AF-F778-46B3-A0B9-AF0D9BD444A2}"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79C6D2-930E-4E6A-A62F-4CEEE7C2F17E}" type="doc">
      <dgm:prSet loTypeId="urn:microsoft.com/office/officeart/2018/2/layout/IconLabelDescriptionList" loCatId="icon" qsTypeId="urn:microsoft.com/office/officeart/2005/8/quickstyle/simple2" qsCatId="simple" csTypeId="urn:microsoft.com/office/officeart/2005/8/colors/accent3_2" csCatId="accent3" phldr="1"/>
      <dgm:spPr/>
      <dgm:t>
        <a:bodyPr/>
        <a:lstStyle/>
        <a:p>
          <a:endParaRPr lang="en-US"/>
        </a:p>
      </dgm:t>
    </dgm:pt>
    <dgm:pt modelId="{7208E6D2-DD41-4348-AC19-800581C21E65}">
      <dgm:prSet/>
      <dgm:spPr/>
      <dgm:t>
        <a:bodyPr/>
        <a:lstStyle/>
        <a:p>
          <a:pPr>
            <a:lnSpc>
              <a:spcPct val="100000"/>
            </a:lnSpc>
            <a:defRPr b="1"/>
          </a:pPr>
          <a:r>
            <a:rPr lang="en-US" dirty="0" err="1"/>
            <a:t>En</a:t>
          </a:r>
          <a:r>
            <a:rPr lang="en-US" dirty="0"/>
            <a:t> </a:t>
          </a:r>
          <a:r>
            <a:rPr lang="en-US" dirty="0" err="1"/>
            <a:t>el</a:t>
          </a:r>
          <a:r>
            <a:rPr lang="en-US" dirty="0"/>
            <a:t> Plan del </a:t>
          </a:r>
          <a:r>
            <a:rPr lang="en-US" dirty="0" err="1"/>
            <a:t>Comité</a:t>
          </a:r>
          <a:r>
            <a:rPr lang="en-US" dirty="0"/>
            <a:t> para </a:t>
          </a:r>
          <a:r>
            <a:rPr lang="en-US" dirty="0" err="1"/>
            <a:t>el</a:t>
          </a:r>
          <a:r>
            <a:rPr lang="en-US" dirty="0"/>
            <a:t> 2023- 2024 </a:t>
          </a:r>
          <a:r>
            <a:rPr lang="en-US" dirty="0" err="1"/>
            <a:t>en</a:t>
          </a:r>
          <a:r>
            <a:rPr lang="en-US" dirty="0"/>
            <a:t> la PPT Perú</a:t>
          </a:r>
          <a:r>
            <a:rPr lang="es-ES_tradnl" noProof="0" dirty="0"/>
            <a:t>, se prevé las siguientes acciones</a:t>
          </a:r>
        </a:p>
      </dgm:t>
    </dgm:pt>
    <dgm:pt modelId="{D213FAAE-2053-4995-804F-53AAA58843DF}" type="parTrans" cxnId="{208C64E7-2C74-4301-8DD8-951C29BA9544}">
      <dgm:prSet/>
      <dgm:spPr/>
      <dgm:t>
        <a:bodyPr/>
        <a:lstStyle/>
        <a:p>
          <a:endParaRPr lang="en-US"/>
        </a:p>
      </dgm:t>
    </dgm:pt>
    <dgm:pt modelId="{3E6EB84A-B9EC-4E22-BA1D-B151C4E8BA0E}" type="sibTrans" cxnId="{208C64E7-2C74-4301-8DD8-951C29BA9544}">
      <dgm:prSet/>
      <dgm:spPr/>
      <dgm:t>
        <a:bodyPr/>
        <a:lstStyle/>
        <a:p>
          <a:endParaRPr lang="en-US"/>
        </a:p>
      </dgm:t>
    </dgm:pt>
    <dgm:pt modelId="{56BC0333-B6E0-46F0-99F4-F262E4EBED86}">
      <dgm:prSet custT="1"/>
      <dgm:spPr/>
      <dgm:t>
        <a:bodyPr/>
        <a:lstStyle/>
        <a:p>
          <a:pPr>
            <a:lnSpc>
              <a:spcPct val="100000"/>
            </a:lnSpc>
          </a:pPr>
          <a:endParaRPr lang="es-ES_tradnl" sz="1200" b="1" dirty="0"/>
        </a:p>
      </dgm:t>
    </dgm:pt>
    <dgm:pt modelId="{785C5BAB-C167-48E7-A200-3CBB96DD3F16}" type="parTrans" cxnId="{981E0562-43FF-422D-A0E2-AD911C30751C}">
      <dgm:prSet/>
      <dgm:spPr/>
      <dgm:t>
        <a:bodyPr/>
        <a:lstStyle/>
        <a:p>
          <a:endParaRPr lang="en-US"/>
        </a:p>
      </dgm:t>
    </dgm:pt>
    <dgm:pt modelId="{4EB5DF7B-0B22-446B-82D0-944D013A01FB}" type="sibTrans" cxnId="{981E0562-43FF-422D-A0E2-AD911C30751C}">
      <dgm:prSet/>
      <dgm:spPr/>
      <dgm:t>
        <a:bodyPr/>
        <a:lstStyle/>
        <a:p>
          <a:endParaRPr lang="en-US"/>
        </a:p>
      </dgm:t>
    </dgm:pt>
    <dgm:pt modelId="{A0703B78-D662-4E57-97DB-2542A11CAF0C}">
      <dgm:prSet custT="1"/>
      <dgm:spPr/>
      <dgm:t>
        <a:bodyPr/>
        <a:lstStyle/>
        <a:p>
          <a:r>
            <a:rPr lang="es-ES" sz="1200" i="0" dirty="0">
              <a:latin typeface="Arial" panose="020B0604020202020204" pitchFamily="34" charset="0"/>
              <a:cs typeface="Arial" panose="020B0604020202020204" pitchFamily="34" charset="0"/>
            </a:rPr>
            <a:t>Analizar las conclusiones y recomendaciones que proporcione el Estudio y Levantamiento de Información respecto de la simplificación de las operaciones de envíos expresos.</a:t>
          </a:r>
          <a:endParaRPr lang="es-ES_tradnl" sz="1200" noProof="0" dirty="0"/>
        </a:p>
      </dgm:t>
    </dgm:pt>
    <dgm:pt modelId="{84928ACC-F098-4E7E-AA09-36D40A43A2C0}" type="parTrans" cxnId="{3BF88B0B-DDC3-4ED4-BD36-8EC78B172DC7}">
      <dgm:prSet/>
      <dgm:spPr/>
      <dgm:t>
        <a:bodyPr/>
        <a:lstStyle/>
        <a:p>
          <a:endParaRPr lang="en-US"/>
        </a:p>
      </dgm:t>
    </dgm:pt>
    <dgm:pt modelId="{476ED176-A722-4442-B52E-B47517EC1267}" type="sibTrans" cxnId="{3BF88B0B-DDC3-4ED4-BD36-8EC78B172DC7}">
      <dgm:prSet/>
      <dgm:spPr/>
      <dgm:t>
        <a:bodyPr/>
        <a:lstStyle/>
        <a:p>
          <a:endParaRPr lang="en-US"/>
        </a:p>
      </dgm:t>
    </dgm:pt>
    <dgm:pt modelId="{F4067029-E2E0-A142-ACCA-A7ED3A8C77E8}">
      <dgm:prSet custT="1"/>
      <dgm:spPr/>
      <dgm:t>
        <a:bodyPr/>
        <a:lstStyle/>
        <a:p>
          <a:pPr>
            <a:lnSpc>
              <a:spcPct val="100000"/>
            </a:lnSpc>
          </a:pPr>
          <a:r>
            <a:rPr lang="es-ES" sz="1200" i="0" dirty="0">
              <a:latin typeface="Arial" panose="020B0604020202020204" pitchFamily="34" charset="0"/>
              <a:cs typeface="Arial" panose="020B0604020202020204" pitchFamily="34" charset="0"/>
            </a:rPr>
            <a:t>Identificar propuestas concretas que permitan la disminución de barreras al comercio electrónico que afectan principalmente a las PYMES.</a:t>
          </a:r>
          <a:endParaRPr lang="es-PE" sz="1200" i="0" dirty="0">
            <a:latin typeface="Arial" panose="020B0604020202020204" pitchFamily="34" charset="0"/>
            <a:cs typeface="Arial" panose="020B0604020202020204" pitchFamily="34" charset="0"/>
          </a:endParaRPr>
        </a:p>
      </dgm:t>
    </dgm:pt>
    <dgm:pt modelId="{BD2937E8-4832-D54F-89E1-09781070771B}" type="parTrans" cxnId="{5E30D876-0B20-6F42-BAEC-A75C33DE0397}">
      <dgm:prSet/>
      <dgm:spPr/>
      <dgm:t>
        <a:bodyPr/>
        <a:lstStyle/>
        <a:p>
          <a:endParaRPr lang="es-MX"/>
        </a:p>
      </dgm:t>
    </dgm:pt>
    <dgm:pt modelId="{168117D5-83EC-5047-9F2F-BA078642AD6F}" type="sibTrans" cxnId="{5E30D876-0B20-6F42-BAEC-A75C33DE0397}">
      <dgm:prSet/>
      <dgm:spPr/>
      <dgm:t>
        <a:bodyPr/>
        <a:lstStyle/>
        <a:p>
          <a:endParaRPr lang="es-MX"/>
        </a:p>
      </dgm:t>
    </dgm:pt>
    <dgm:pt modelId="{BCF59A79-F1BE-1743-9601-07B8E0FA6B2E}">
      <dgm:prSet custT="1"/>
      <dgm:spPr/>
      <dgm:t>
        <a:bodyPr/>
        <a:lstStyle/>
        <a:p>
          <a:endParaRPr lang="es-PE" sz="1200" i="0" dirty="0">
            <a:latin typeface="Arial" panose="020B0604020202020204" pitchFamily="34" charset="0"/>
            <a:cs typeface="Arial" panose="020B0604020202020204" pitchFamily="34" charset="0"/>
          </a:endParaRPr>
        </a:p>
      </dgm:t>
    </dgm:pt>
    <dgm:pt modelId="{C4449DD1-7EDE-FC40-8F65-850DDA34F064}" type="parTrans" cxnId="{EB678C68-0481-0A44-B469-ADE8D0E66370}">
      <dgm:prSet/>
      <dgm:spPr/>
      <dgm:t>
        <a:bodyPr/>
        <a:lstStyle/>
        <a:p>
          <a:endParaRPr lang="es-MX"/>
        </a:p>
      </dgm:t>
    </dgm:pt>
    <dgm:pt modelId="{8626673C-AB7C-7443-BD0E-77DEA6758FFE}" type="sibTrans" cxnId="{EB678C68-0481-0A44-B469-ADE8D0E66370}">
      <dgm:prSet/>
      <dgm:spPr/>
      <dgm:t>
        <a:bodyPr/>
        <a:lstStyle/>
        <a:p>
          <a:endParaRPr lang="es-MX"/>
        </a:p>
      </dgm:t>
    </dgm:pt>
    <dgm:pt modelId="{DDBFDFFF-CD56-A341-93CE-40FF153B8DF5}">
      <dgm:prSet custT="1"/>
      <dgm:spPr/>
      <dgm:t>
        <a:bodyPr/>
        <a:lstStyle/>
        <a:p>
          <a:r>
            <a:rPr lang="es-ES" sz="1200" i="0">
              <a:latin typeface="Arial" panose="020B0604020202020204" pitchFamily="34" charset="0"/>
              <a:cs typeface="Arial" panose="020B0604020202020204" pitchFamily="34" charset="0"/>
            </a:rPr>
            <a:t>Discusión de las medidas propuestas con las autoridades aduaneras correspondientes.</a:t>
          </a:r>
          <a:endParaRPr lang="es-PE" sz="1200" i="0" dirty="0">
            <a:latin typeface="Arial" panose="020B0604020202020204" pitchFamily="34" charset="0"/>
            <a:cs typeface="Arial" panose="020B0604020202020204" pitchFamily="34" charset="0"/>
          </a:endParaRPr>
        </a:p>
      </dgm:t>
    </dgm:pt>
    <dgm:pt modelId="{1D7EAB4A-D214-1B44-923C-B9E49B5C6BF9}" type="parTrans" cxnId="{7EE2480A-DECD-B44C-9C6D-C7ACD4268DDB}">
      <dgm:prSet/>
      <dgm:spPr/>
      <dgm:t>
        <a:bodyPr/>
        <a:lstStyle/>
        <a:p>
          <a:endParaRPr lang="es-MX"/>
        </a:p>
      </dgm:t>
    </dgm:pt>
    <dgm:pt modelId="{16EF32F3-A2FA-054F-B757-DE5B1D3A01A6}" type="sibTrans" cxnId="{7EE2480A-DECD-B44C-9C6D-C7ACD4268DDB}">
      <dgm:prSet/>
      <dgm:spPr/>
      <dgm:t>
        <a:bodyPr/>
        <a:lstStyle/>
        <a:p>
          <a:endParaRPr lang="es-MX"/>
        </a:p>
      </dgm:t>
    </dgm:pt>
    <dgm:pt modelId="{621F241A-B76B-1E45-83E8-6A396AEC9A84}">
      <dgm:prSet custT="1"/>
      <dgm:spPr/>
      <dgm:t>
        <a:bodyPr/>
        <a:lstStyle/>
        <a:p>
          <a:endParaRPr lang="es-PE" sz="1200" i="0" dirty="0">
            <a:latin typeface="Arial" panose="020B0604020202020204" pitchFamily="34" charset="0"/>
            <a:cs typeface="Arial" panose="020B0604020202020204" pitchFamily="34" charset="0"/>
          </a:endParaRPr>
        </a:p>
      </dgm:t>
    </dgm:pt>
    <dgm:pt modelId="{38D81DC2-E143-B24E-8D95-A3793CC7ECBA}" type="parTrans" cxnId="{236275EE-AE0D-594B-A3CF-C4D7D6ECC235}">
      <dgm:prSet/>
      <dgm:spPr/>
      <dgm:t>
        <a:bodyPr/>
        <a:lstStyle/>
        <a:p>
          <a:endParaRPr lang="es-MX"/>
        </a:p>
      </dgm:t>
    </dgm:pt>
    <dgm:pt modelId="{DA17D369-E255-A343-968A-C949735979DF}" type="sibTrans" cxnId="{236275EE-AE0D-594B-A3CF-C4D7D6ECC235}">
      <dgm:prSet/>
      <dgm:spPr/>
      <dgm:t>
        <a:bodyPr/>
        <a:lstStyle/>
        <a:p>
          <a:endParaRPr lang="es-MX"/>
        </a:p>
      </dgm:t>
    </dgm:pt>
    <dgm:pt modelId="{5515F9FD-65B1-1B4B-AC04-FA5DCDFE1C4E}">
      <dgm:prSet custT="1"/>
      <dgm:spPr/>
      <dgm:t>
        <a:bodyPr/>
        <a:lstStyle/>
        <a:p>
          <a:r>
            <a:rPr lang="es-ES" sz="1200" i="0" dirty="0">
              <a:latin typeface="Arial" panose="020B0604020202020204" pitchFamily="34" charset="0"/>
              <a:cs typeface="Arial" panose="020B0604020202020204" pitchFamily="34" charset="0"/>
            </a:rPr>
            <a:t>Elaborar un calendario para establecer acciones específicas y plazos de implementación.</a:t>
          </a:r>
          <a:endParaRPr lang="es-PE" sz="1200" i="0" dirty="0">
            <a:latin typeface="Arial" panose="020B0604020202020204" pitchFamily="34" charset="0"/>
            <a:cs typeface="Arial" panose="020B0604020202020204" pitchFamily="34" charset="0"/>
          </a:endParaRPr>
        </a:p>
      </dgm:t>
    </dgm:pt>
    <dgm:pt modelId="{EACC9002-AA71-614B-9671-9723D8ADAFBE}" type="parTrans" cxnId="{7FA9356D-19EB-5347-B97A-6D39508477C1}">
      <dgm:prSet/>
      <dgm:spPr/>
      <dgm:t>
        <a:bodyPr/>
        <a:lstStyle/>
        <a:p>
          <a:endParaRPr lang="es-MX"/>
        </a:p>
      </dgm:t>
    </dgm:pt>
    <dgm:pt modelId="{5D7ACD0C-D003-3342-ABC1-2FD7C6847B72}" type="sibTrans" cxnId="{7FA9356D-19EB-5347-B97A-6D39508477C1}">
      <dgm:prSet/>
      <dgm:spPr/>
      <dgm:t>
        <a:bodyPr/>
        <a:lstStyle/>
        <a:p>
          <a:endParaRPr lang="es-MX"/>
        </a:p>
      </dgm:t>
    </dgm:pt>
    <dgm:pt modelId="{179DDCF8-5B01-4B47-9E65-265EB766FA9F}">
      <dgm:prSet custT="1"/>
      <dgm:spPr/>
      <dgm:t>
        <a:bodyPr/>
        <a:lstStyle/>
        <a:p>
          <a:endParaRPr lang="es-PE" sz="1200" i="0" dirty="0">
            <a:latin typeface="Arial" panose="020B0604020202020204" pitchFamily="34" charset="0"/>
            <a:cs typeface="Arial" panose="020B0604020202020204" pitchFamily="34" charset="0"/>
          </a:endParaRPr>
        </a:p>
      </dgm:t>
    </dgm:pt>
    <dgm:pt modelId="{0E6B5C20-60B7-E74C-9F6C-57CC1C2C31EE}" type="parTrans" cxnId="{166A9D8E-19DA-9B4E-B4FA-9DD4E62D48B8}">
      <dgm:prSet/>
      <dgm:spPr/>
      <dgm:t>
        <a:bodyPr/>
        <a:lstStyle/>
        <a:p>
          <a:endParaRPr lang="es-MX"/>
        </a:p>
      </dgm:t>
    </dgm:pt>
    <dgm:pt modelId="{BF83731D-7CC9-544C-BD4B-873B3374A4D8}" type="sibTrans" cxnId="{166A9D8E-19DA-9B4E-B4FA-9DD4E62D48B8}">
      <dgm:prSet/>
      <dgm:spPr/>
      <dgm:t>
        <a:bodyPr/>
        <a:lstStyle/>
        <a:p>
          <a:endParaRPr lang="es-MX"/>
        </a:p>
      </dgm:t>
    </dgm:pt>
    <dgm:pt modelId="{6DC3ED82-C83A-1142-BC69-5287E5327E62}">
      <dgm:prSet custT="1"/>
      <dgm:spPr/>
      <dgm:t>
        <a:bodyPr/>
        <a:lstStyle/>
        <a:p>
          <a:r>
            <a:rPr lang="es-ES" sz="1200" i="0" dirty="0">
              <a:latin typeface="Arial" panose="020B0604020202020204" pitchFamily="34" charset="0"/>
              <a:cs typeface="Arial" panose="020B0604020202020204" pitchFamily="34" charset="0"/>
            </a:rPr>
            <a:t>Implementar medidas y recomendaciones consensuadas.</a:t>
          </a:r>
          <a:endParaRPr lang="es-PE" sz="1200" i="0" dirty="0">
            <a:latin typeface="Arial" panose="020B0604020202020204" pitchFamily="34" charset="0"/>
            <a:cs typeface="Arial" panose="020B0604020202020204" pitchFamily="34" charset="0"/>
          </a:endParaRPr>
        </a:p>
      </dgm:t>
    </dgm:pt>
    <dgm:pt modelId="{022A6929-8EED-6342-AF8A-75338A7670A2}" type="parTrans" cxnId="{BCE69CEE-1BDC-7A49-878E-C1A0986C2F6D}">
      <dgm:prSet/>
      <dgm:spPr/>
      <dgm:t>
        <a:bodyPr/>
        <a:lstStyle/>
        <a:p>
          <a:endParaRPr lang="es-MX"/>
        </a:p>
      </dgm:t>
    </dgm:pt>
    <dgm:pt modelId="{DDD4FCCF-24CC-8240-9582-059053203ACB}" type="sibTrans" cxnId="{BCE69CEE-1BDC-7A49-878E-C1A0986C2F6D}">
      <dgm:prSet/>
      <dgm:spPr/>
      <dgm:t>
        <a:bodyPr/>
        <a:lstStyle/>
        <a:p>
          <a:endParaRPr lang="es-MX"/>
        </a:p>
      </dgm:t>
    </dgm:pt>
    <dgm:pt modelId="{4C6096BB-2876-41FE-B831-C1BE6862035D}" type="pres">
      <dgm:prSet presAssocID="{A179C6D2-930E-4E6A-A62F-4CEEE7C2F17E}" presName="root" presStyleCnt="0">
        <dgm:presLayoutVars>
          <dgm:dir/>
          <dgm:resizeHandles val="exact"/>
        </dgm:presLayoutVars>
      </dgm:prSet>
      <dgm:spPr/>
    </dgm:pt>
    <dgm:pt modelId="{5C588174-1C10-40BC-A3C7-11CDB9141D70}" type="pres">
      <dgm:prSet presAssocID="{7208E6D2-DD41-4348-AC19-800581C21E65}" presName="compNode" presStyleCnt="0"/>
      <dgm:spPr/>
    </dgm:pt>
    <dgm:pt modelId="{F2AA71B2-B316-4428-B71A-DE778B5DA4DC}" type="pres">
      <dgm:prSet presAssocID="{7208E6D2-DD41-4348-AC19-800581C21E65}" presName="iconRect" presStyleLbl="node1" presStyleIdx="0" presStyleCnt="1" custLinFactNeighborX="7162" custLinFactNeighborY="-5747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esentation with Checklist"/>
        </a:ext>
      </dgm:extLst>
    </dgm:pt>
    <dgm:pt modelId="{439B0C26-924E-4D46-A326-AA7268C4A4AC}" type="pres">
      <dgm:prSet presAssocID="{7208E6D2-DD41-4348-AC19-800581C21E65}" presName="iconSpace" presStyleCnt="0"/>
      <dgm:spPr/>
    </dgm:pt>
    <dgm:pt modelId="{67DE984C-36E9-4B94-BAD9-42FD8840021F}" type="pres">
      <dgm:prSet presAssocID="{7208E6D2-DD41-4348-AC19-800581C21E65}" presName="parTx" presStyleLbl="revTx" presStyleIdx="0" presStyleCnt="2" custScaleX="154101" custLinFactY="-52632" custLinFactNeighborX="-11284" custLinFactNeighborY="-100000">
        <dgm:presLayoutVars>
          <dgm:chMax val="0"/>
          <dgm:chPref val="0"/>
        </dgm:presLayoutVars>
      </dgm:prSet>
      <dgm:spPr/>
    </dgm:pt>
    <dgm:pt modelId="{B9115AD4-C13F-4DAF-8793-7006AA2B3357}" type="pres">
      <dgm:prSet presAssocID="{7208E6D2-DD41-4348-AC19-800581C21E65}" presName="txSpace" presStyleCnt="0"/>
      <dgm:spPr/>
    </dgm:pt>
    <dgm:pt modelId="{D471AA4E-E755-4A3E-9E55-6EBF211EF77A}" type="pres">
      <dgm:prSet presAssocID="{7208E6D2-DD41-4348-AC19-800581C21E65}" presName="desTx" presStyleLbl="revTx" presStyleIdx="1" presStyleCnt="2" custScaleX="127630" custLinFactY="-47790973" custLinFactNeighborX="-5705" custLinFactNeighborY="-47800000">
        <dgm:presLayoutVars/>
      </dgm:prSet>
      <dgm:spPr/>
    </dgm:pt>
  </dgm:ptLst>
  <dgm:cxnLst>
    <dgm:cxn modelId="{E26D3C01-1C63-AC40-8D36-00E339ECA765}" type="presOf" srcId="{F4067029-E2E0-A142-ACCA-A7ED3A8C77E8}" destId="{D471AA4E-E755-4A3E-9E55-6EBF211EF77A}" srcOrd="0" destOrd="2" presId="urn:microsoft.com/office/officeart/2018/2/layout/IconLabelDescriptionList"/>
    <dgm:cxn modelId="{A2759D04-B041-4A91-A962-3C8E6740C0D9}" type="presOf" srcId="{A0703B78-D662-4E57-97DB-2542A11CAF0C}" destId="{D471AA4E-E755-4A3E-9E55-6EBF211EF77A}" srcOrd="0" destOrd="1" presId="urn:microsoft.com/office/officeart/2018/2/layout/IconLabelDescriptionList"/>
    <dgm:cxn modelId="{7EE2480A-DECD-B44C-9C6D-C7ACD4268DDB}" srcId="{F4067029-E2E0-A142-ACCA-A7ED3A8C77E8}" destId="{DDBFDFFF-CD56-A341-93CE-40FF153B8DF5}" srcOrd="1" destOrd="0" parTransId="{1D7EAB4A-D214-1B44-923C-B9E49B5C6BF9}" sibTransId="{16EF32F3-A2FA-054F-B757-DE5B1D3A01A6}"/>
    <dgm:cxn modelId="{3BF88B0B-DDC3-4ED4-BD36-8EC78B172DC7}" srcId="{56BC0333-B6E0-46F0-99F4-F262E4EBED86}" destId="{A0703B78-D662-4E57-97DB-2542A11CAF0C}" srcOrd="0" destOrd="0" parTransId="{84928ACC-F098-4E7E-AA09-36D40A43A2C0}" sibTransId="{476ED176-A722-4442-B52E-B47517EC1267}"/>
    <dgm:cxn modelId="{D06DC24D-65A4-4621-91D0-76CFDC92A09A}" type="presOf" srcId="{56BC0333-B6E0-46F0-99F4-F262E4EBED86}" destId="{D471AA4E-E755-4A3E-9E55-6EBF211EF77A}" srcOrd="0" destOrd="0" presId="urn:microsoft.com/office/officeart/2018/2/layout/IconLabelDescriptionList"/>
    <dgm:cxn modelId="{CBBE655D-314B-DA4D-8DDB-7DE7FE3231B9}" type="presOf" srcId="{621F241A-B76B-1E45-83E8-6A396AEC9A84}" destId="{D471AA4E-E755-4A3E-9E55-6EBF211EF77A}" srcOrd="0" destOrd="5" presId="urn:microsoft.com/office/officeart/2018/2/layout/IconLabelDescriptionList"/>
    <dgm:cxn modelId="{981E0562-43FF-422D-A0E2-AD911C30751C}" srcId="{7208E6D2-DD41-4348-AC19-800581C21E65}" destId="{56BC0333-B6E0-46F0-99F4-F262E4EBED86}" srcOrd="0" destOrd="0" parTransId="{785C5BAB-C167-48E7-A200-3CBB96DD3F16}" sibTransId="{4EB5DF7B-0B22-446B-82D0-944D013A01FB}"/>
    <dgm:cxn modelId="{EB678C68-0481-0A44-B469-ADE8D0E66370}" srcId="{F4067029-E2E0-A142-ACCA-A7ED3A8C77E8}" destId="{BCF59A79-F1BE-1743-9601-07B8E0FA6B2E}" srcOrd="0" destOrd="0" parTransId="{C4449DD1-7EDE-FC40-8F65-850DDA34F064}" sibTransId="{8626673C-AB7C-7443-BD0E-77DEA6758FFE}"/>
    <dgm:cxn modelId="{7FA9356D-19EB-5347-B97A-6D39508477C1}" srcId="{F4067029-E2E0-A142-ACCA-A7ED3A8C77E8}" destId="{5515F9FD-65B1-1B4B-AC04-FA5DCDFE1C4E}" srcOrd="3" destOrd="0" parTransId="{EACC9002-AA71-614B-9671-9723D8ADAFBE}" sibTransId="{5D7ACD0C-D003-3342-ABC1-2FD7C6847B72}"/>
    <dgm:cxn modelId="{5E30D876-0B20-6F42-BAEC-A75C33DE0397}" srcId="{7208E6D2-DD41-4348-AC19-800581C21E65}" destId="{F4067029-E2E0-A142-ACCA-A7ED3A8C77E8}" srcOrd="1" destOrd="0" parTransId="{BD2937E8-4832-D54F-89E1-09781070771B}" sibTransId="{168117D5-83EC-5047-9F2F-BA078642AD6F}"/>
    <dgm:cxn modelId="{F17A887C-3DA9-A74A-8D61-7F99DBC19021}" type="presOf" srcId="{5515F9FD-65B1-1B4B-AC04-FA5DCDFE1C4E}" destId="{D471AA4E-E755-4A3E-9E55-6EBF211EF77A}" srcOrd="0" destOrd="6" presId="urn:microsoft.com/office/officeart/2018/2/layout/IconLabelDescriptionList"/>
    <dgm:cxn modelId="{166A9D8E-19DA-9B4E-B4FA-9DD4E62D48B8}" srcId="{F4067029-E2E0-A142-ACCA-A7ED3A8C77E8}" destId="{179DDCF8-5B01-4B47-9E65-265EB766FA9F}" srcOrd="4" destOrd="0" parTransId="{0E6B5C20-60B7-E74C-9F6C-57CC1C2C31EE}" sibTransId="{BF83731D-7CC9-544C-BD4B-873B3374A4D8}"/>
    <dgm:cxn modelId="{F21E1496-E706-1842-84E8-9D2919E9CDDF}" type="presOf" srcId="{DDBFDFFF-CD56-A341-93CE-40FF153B8DF5}" destId="{D471AA4E-E755-4A3E-9E55-6EBF211EF77A}" srcOrd="0" destOrd="4" presId="urn:microsoft.com/office/officeart/2018/2/layout/IconLabelDescriptionList"/>
    <dgm:cxn modelId="{32DAC4A3-0E55-5C44-8AB2-9915E7A3730A}" type="presOf" srcId="{6DC3ED82-C83A-1142-BC69-5287E5327E62}" destId="{D471AA4E-E755-4A3E-9E55-6EBF211EF77A}" srcOrd="0" destOrd="8" presId="urn:microsoft.com/office/officeart/2018/2/layout/IconLabelDescriptionList"/>
    <dgm:cxn modelId="{333C93B7-3199-4DF0-878F-632B086A5F0C}" type="presOf" srcId="{7208E6D2-DD41-4348-AC19-800581C21E65}" destId="{67DE984C-36E9-4B94-BAD9-42FD8840021F}" srcOrd="0" destOrd="0" presId="urn:microsoft.com/office/officeart/2018/2/layout/IconLabelDescriptionList"/>
    <dgm:cxn modelId="{5C07CCB8-5626-AF45-9EF8-E958AA2029F0}" type="presOf" srcId="{179DDCF8-5B01-4B47-9E65-265EB766FA9F}" destId="{D471AA4E-E755-4A3E-9E55-6EBF211EF77A}" srcOrd="0" destOrd="7" presId="urn:microsoft.com/office/officeart/2018/2/layout/IconLabelDescriptionList"/>
    <dgm:cxn modelId="{966EAADC-120D-A54D-9AE1-A7CD434381B0}" type="presOf" srcId="{BCF59A79-F1BE-1743-9601-07B8E0FA6B2E}" destId="{D471AA4E-E755-4A3E-9E55-6EBF211EF77A}" srcOrd="0" destOrd="3" presId="urn:microsoft.com/office/officeart/2018/2/layout/IconLabelDescriptionList"/>
    <dgm:cxn modelId="{754ED4E1-3562-43A9-A9DC-88B2E127DFF5}" type="presOf" srcId="{A179C6D2-930E-4E6A-A62F-4CEEE7C2F17E}" destId="{4C6096BB-2876-41FE-B831-C1BE6862035D}" srcOrd="0" destOrd="0" presId="urn:microsoft.com/office/officeart/2018/2/layout/IconLabelDescriptionList"/>
    <dgm:cxn modelId="{208C64E7-2C74-4301-8DD8-951C29BA9544}" srcId="{A179C6D2-930E-4E6A-A62F-4CEEE7C2F17E}" destId="{7208E6D2-DD41-4348-AC19-800581C21E65}" srcOrd="0" destOrd="0" parTransId="{D213FAAE-2053-4995-804F-53AAA58843DF}" sibTransId="{3E6EB84A-B9EC-4E22-BA1D-B151C4E8BA0E}"/>
    <dgm:cxn modelId="{236275EE-AE0D-594B-A3CF-C4D7D6ECC235}" srcId="{F4067029-E2E0-A142-ACCA-A7ED3A8C77E8}" destId="{621F241A-B76B-1E45-83E8-6A396AEC9A84}" srcOrd="2" destOrd="0" parTransId="{38D81DC2-E143-B24E-8D95-A3793CC7ECBA}" sibTransId="{DA17D369-E255-A343-968A-C949735979DF}"/>
    <dgm:cxn modelId="{BCE69CEE-1BDC-7A49-878E-C1A0986C2F6D}" srcId="{F4067029-E2E0-A142-ACCA-A7ED3A8C77E8}" destId="{6DC3ED82-C83A-1142-BC69-5287E5327E62}" srcOrd="5" destOrd="0" parTransId="{022A6929-8EED-6342-AF8A-75338A7670A2}" sibTransId="{DDD4FCCF-24CC-8240-9582-059053203ACB}"/>
    <dgm:cxn modelId="{A9A0437B-4E5D-4A17-A9AA-61DE791B1D75}" type="presParOf" srcId="{4C6096BB-2876-41FE-B831-C1BE6862035D}" destId="{5C588174-1C10-40BC-A3C7-11CDB9141D70}" srcOrd="0" destOrd="0" presId="urn:microsoft.com/office/officeart/2018/2/layout/IconLabelDescriptionList"/>
    <dgm:cxn modelId="{4326A7A9-1FBF-45E9-95A7-53BE2FD7FA6E}" type="presParOf" srcId="{5C588174-1C10-40BC-A3C7-11CDB9141D70}" destId="{F2AA71B2-B316-4428-B71A-DE778B5DA4DC}" srcOrd="0" destOrd="0" presId="urn:microsoft.com/office/officeart/2018/2/layout/IconLabelDescriptionList"/>
    <dgm:cxn modelId="{A5049E0F-3922-4BB3-A8BD-BF8B94391B6D}" type="presParOf" srcId="{5C588174-1C10-40BC-A3C7-11CDB9141D70}" destId="{439B0C26-924E-4D46-A326-AA7268C4A4AC}" srcOrd="1" destOrd="0" presId="urn:microsoft.com/office/officeart/2018/2/layout/IconLabelDescriptionList"/>
    <dgm:cxn modelId="{8BFEF10A-919B-4DB7-AC5E-5CB69570A429}" type="presParOf" srcId="{5C588174-1C10-40BC-A3C7-11CDB9141D70}" destId="{67DE984C-36E9-4B94-BAD9-42FD8840021F}" srcOrd="2" destOrd="0" presId="urn:microsoft.com/office/officeart/2018/2/layout/IconLabelDescriptionList"/>
    <dgm:cxn modelId="{C41D3E28-9D92-4D23-B0E5-DF7E0E1DFCCD}" type="presParOf" srcId="{5C588174-1C10-40BC-A3C7-11CDB9141D70}" destId="{B9115AD4-C13F-4DAF-8793-7006AA2B3357}" srcOrd="3" destOrd="0" presId="urn:microsoft.com/office/officeart/2018/2/layout/IconLabelDescriptionList"/>
    <dgm:cxn modelId="{83FC7F06-2DF0-4EB6-B9F7-AB1E6317A8C2}" type="presParOf" srcId="{5C588174-1C10-40BC-A3C7-11CDB9141D70}" destId="{D471AA4E-E755-4A3E-9E55-6EBF211EF77A}"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3A521B-9001-4C84-A189-FA35AC0D3DA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s-PE"/>
        </a:p>
      </dgm:t>
    </dgm:pt>
    <dgm:pt modelId="{B636B299-D1E4-4207-A316-F1E6FDAC5F27}">
      <dgm:prSet/>
      <dgm:spPr/>
      <dgm:t>
        <a:bodyPr/>
        <a:lstStyle/>
        <a:p>
          <a:pPr>
            <a:defRPr cap="all"/>
          </a:pPr>
          <a:r>
            <a:rPr lang="es-PE" dirty="0">
              <a:latin typeface="Arial" panose="020B0604020202020204" pitchFamily="34" charset="0"/>
              <a:cs typeface="Arial" panose="020B0604020202020204" pitchFamily="34" charset="0"/>
            </a:rPr>
            <a:t>E</a:t>
          </a:r>
          <a:r>
            <a:rPr lang="es-PE" cap="none" dirty="0">
              <a:latin typeface="Arial" panose="020B0604020202020204" pitchFamily="34" charset="0"/>
              <a:cs typeface="Arial" panose="020B0604020202020204" pitchFamily="34" charset="0"/>
            </a:rPr>
            <a:t>laboración de infografías sobre procedimientos aduaneros y sanitarios de ingreso a los países de la alianza del pacífico.</a:t>
          </a:r>
          <a:endParaRPr lang="es-PE" dirty="0">
            <a:latin typeface="Arial" panose="020B0604020202020204" pitchFamily="34" charset="0"/>
            <a:cs typeface="Arial" panose="020B0604020202020204" pitchFamily="34" charset="0"/>
          </a:endParaRPr>
        </a:p>
      </dgm:t>
    </dgm:pt>
    <dgm:pt modelId="{7748BF11-E352-41EB-AC22-1B0AC64900BD}" type="parTrans" cxnId="{9081E9BE-5262-40C6-BDFE-18A4A8DBB811}">
      <dgm:prSet/>
      <dgm:spPr/>
      <dgm:t>
        <a:bodyPr/>
        <a:lstStyle/>
        <a:p>
          <a:endParaRPr lang="es-PE" sz="1000">
            <a:latin typeface="Arial" panose="020B0604020202020204" pitchFamily="34" charset="0"/>
            <a:cs typeface="Arial" panose="020B0604020202020204" pitchFamily="34" charset="0"/>
          </a:endParaRPr>
        </a:p>
      </dgm:t>
    </dgm:pt>
    <dgm:pt modelId="{6F9CE086-818C-43F4-B832-87178780F201}" type="sibTrans" cxnId="{9081E9BE-5262-40C6-BDFE-18A4A8DBB811}">
      <dgm:prSet/>
      <dgm:spPr/>
      <dgm:t>
        <a:bodyPr/>
        <a:lstStyle/>
        <a:p>
          <a:endParaRPr lang="es-PE">
            <a:latin typeface="Arial" panose="020B0604020202020204" pitchFamily="34" charset="0"/>
            <a:cs typeface="Arial" panose="020B0604020202020204" pitchFamily="34" charset="0"/>
          </a:endParaRPr>
        </a:p>
      </dgm:t>
    </dgm:pt>
    <dgm:pt modelId="{A99AF2F5-FC6E-440D-A4E7-6017B72228ED}">
      <dgm:prSet/>
      <dgm:spPr/>
      <dgm:t>
        <a:bodyPr/>
        <a:lstStyle/>
        <a:p>
          <a:pPr>
            <a:defRPr cap="all"/>
          </a:pPr>
          <a:r>
            <a:rPr lang="es-PE" dirty="0">
              <a:latin typeface="Arial" panose="020B0604020202020204" pitchFamily="34" charset="0"/>
              <a:cs typeface="Arial" panose="020B0604020202020204" pitchFamily="34" charset="0"/>
            </a:rPr>
            <a:t>P</a:t>
          </a:r>
          <a:r>
            <a:rPr lang="es-PE" cap="none" dirty="0">
              <a:latin typeface="Arial" panose="020B0604020202020204" pitchFamily="34" charset="0"/>
              <a:cs typeface="Arial" panose="020B0604020202020204" pitchFamily="34" charset="0"/>
            </a:rPr>
            <a:t>resentación del proyecto “facilitar el comercio transfronterizo electrónico en los países de la alianza del pacífico con el propósito de mitigar los efectos de la pandemia covid-19” </a:t>
          </a:r>
          <a:endParaRPr lang="es-PE" dirty="0">
            <a:latin typeface="Arial" panose="020B0604020202020204" pitchFamily="34" charset="0"/>
            <a:cs typeface="Arial" panose="020B0604020202020204" pitchFamily="34" charset="0"/>
          </a:endParaRPr>
        </a:p>
      </dgm:t>
    </dgm:pt>
    <dgm:pt modelId="{2D76C56D-52BB-4FB2-9DB5-CFC3D92C64F3}" type="parTrans" cxnId="{BD0D802A-6950-48D0-AD4E-394A5583A674}">
      <dgm:prSet/>
      <dgm:spPr/>
      <dgm:t>
        <a:bodyPr/>
        <a:lstStyle/>
        <a:p>
          <a:endParaRPr lang="es-PE" sz="1000">
            <a:latin typeface="Arial" panose="020B0604020202020204" pitchFamily="34" charset="0"/>
            <a:cs typeface="Arial" panose="020B0604020202020204" pitchFamily="34" charset="0"/>
          </a:endParaRPr>
        </a:p>
      </dgm:t>
    </dgm:pt>
    <dgm:pt modelId="{9B1DB701-D3FD-4B5B-985C-87BEFC5CF397}" type="sibTrans" cxnId="{BD0D802A-6950-48D0-AD4E-394A5583A674}">
      <dgm:prSet/>
      <dgm:spPr/>
      <dgm:t>
        <a:bodyPr/>
        <a:lstStyle/>
        <a:p>
          <a:endParaRPr lang="es-PE">
            <a:latin typeface="Arial" panose="020B0604020202020204" pitchFamily="34" charset="0"/>
            <a:cs typeface="Arial" panose="020B0604020202020204" pitchFamily="34" charset="0"/>
          </a:endParaRPr>
        </a:p>
      </dgm:t>
    </dgm:pt>
    <dgm:pt modelId="{95F304F4-F0B5-4EA2-96ED-DC159BDFD0C5}">
      <dgm:prSet/>
      <dgm:spPr/>
      <dgm:t>
        <a:bodyPr/>
        <a:lstStyle/>
        <a:p>
          <a:pPr>
            <a:defRPr cap="all"/>
          </a:pPr>
          <a:r>
            <a:rPr lang="es-PE" dirty="0">
              <a:latin typeface="Arial" panose="020B0604020202020204" pitchFamily="34" charset="0"/>
              <a:cs typeface="Arial" panose="020B0604020202020204" pitchFamily="34" charset="0"/>
            </a:rPr>
            <a:t>C</a:t>
          </a:r>
          <a:r>
            <a:rPr lang="es-PE" cap="none" dirty="0">
              <a:latin typeface="Arial" panose="020B0604020202020204" pitchFamily="34" charset="0"/>
              <a:cs typeface="Arial" panose="020B0604020202020204" pitchFamily="34" charset="0"/>
            </a:rPr>
            <a:t>apacitación sobre despacho anticipado en los países de la alianza del pacífico recogiendo experiencia de importadores.</a:t>
          </a:r>
          <a:endParaRPr lang="es-PE" dirty="0">
            <a:latin typeface="Arial" panose="020B0604020202020204" pitchFamily="34" charset="0"/>
            <a:cs typeface="Arial" panose="020B0604020202020204" pitchFamily="34" charset="0"/>
          </a:endParaRPr>
        </a:p>
      </dgm:t>
    </dgm:pt>
    <dgm:pt modelId="{DCCE0082-D474-417D-8D61-3F4186A57E4E}" type="parTrans" cxnId="{75B22DEC-8D7A-47B4-BD63-3C32D97D43E0}">
      <dgm:prSet/>
      <dgm:spPr/>
      <dgm:t>
        <a:bodyPr/>
        <a:lstStyle/>
        <a:p>
          <a:endParaRPr lang="es-PE" sz="1000">
            <a:latin typeface="Arial" panose="020B0604020202020204" pitchFamily="34" charset="0"/>
            <a:cs typeface="Arial" panose="020B0604020202020204" pitchFamily="34" charset="0"/>
          </a:endParaRPr>
        </a:p>
      </dgm:t>
    </dgm:pt>
    <dgm:pt modelId="{3ADAAE9E-F134-4975-B746-01046315DF29}" type="sibTrans" cxnId="{75B22DEC-8D7A-47B4-BD63-3C32D97D43E0}">
      <dgm:prSet/>
      <dgm:spPr/>
      <dgm:t>
        <a:bodyPr/>
        <a:lstStyle/>
        <a:p>
          <a:endParaRPr lang="es-PE">
            <a:latin typeface="Arial" panose="020B0604020202020204" pitchFamily="34" charset="0"/>
            <a:cs typeface="Arial" panose="020B0604020202020204" pitchFamily="34" charset="0"/>
          </a:endParaRPr>
        </a:p>
      </dgm:t>
    </dgm:pt>
    <dgm:pt modelId="{9569EA18-3BE2-9F48-B056-E4F9D9F0C85C}" type="pres">
      <dgm:prSet presAssocID="{7A3A521B-9001-4C84-A189-FA35AC0D3DAA}" presName="vert0" presStyleCnt="0">
        <dgm:presLayoutVars>
          <dgm:dir/>
          <dgm:animOne val="branch"/>
          <dgm:animLvl val="lvl"/>
        </dgm:presLayoutVars>
      </dgm:prSet>
      <dgm:spPr/>
    </dgm:pt>
    <dgm:pt modelId="{3BC94454-6227-A948-B41E-E8662E58BE0A}" type="pres">
      <dgm:prSet presAssocID="{B636B299-D1E4-4207-A316-F1E6FDAC5F27}" presName="thickLine" presStyleLbl="alignNode1" presStyleIdx="0" presStyleCnt="3"/>
      <dgm:spPr/>
    </dgm:pt>
    <dgm:pt modelId="{F922AB8E-1B40-2B4E-99E3-772446E043A9}" type="pres">
      <dgm:prSet presAssocID="{B636B299-D1E4-4207-A316-F1E6FDAC5F27}" presName="horz1" presStyleCnt="0"/>
      <dgm:spPr/>
    </dgm:pt>
    <dgm:pt modelId="{5458C843-E1EB-8545-A429-3AD1CF265DF5}" type="pres">
      <dgm:prSet presAssocID="{B636B299-D1E4-4207-A316-F1E6FDAC5F27}" presName="tx1" presStyleLbl="revTx" presStyleIdx="0" presStyleCnt="3"/>
      <dgm:spPr/>
    </dgm:pt>
    <dgm:pt modelId="{7ACC80E1-4B00-7D44-A3F4-EDFF07BF2532}" type="pres">
      <dgm:prSet presAssocID="{B636B299-D1E4-4207-A316-F1E6FDAC5F27}" presName="vert1" presStyleCnt="0"/>
      <dgm:spPr/>
    </dgm:pt>
    <dgm:pt modelId="{6D768B47-7463-224D-9E81-75E42C1DAA84}" type="pres">
      <dgm:prSet presAssocID="{A99AF2F5-FC6E-440D-A4E7-6017B72228ED}" presName="thickLine" presStyleLbl="alignNode1" presStyleIdx="1" presStyleCnt="3"/>
      <dgm:spPr/>
    </dgm:pt>
    <dgm:pt modelId="{C238A5D0-EE5F-0E4A-ACF5-C2D835D81A9A}" type="pres">
      <dgm:prSet presAssocID="{A99AF2F5-FC6E-440D-A4E7-6017B72228ED}" presName="horz1" presStyleCnt="0"/>
      <dgm:spPr/>
    </dgm:pt>
    <dgm:pt modelId="{FA18C5E5-565A-6144-AC10-1EBCDAC0221F}" type="pres">
      <dgm:prSet presAssocID="{A99AF2F5-FC6E-440D-A4E7-6017B72228ED}" presName="tx1" presStyleLbl="revTx" presStyleIdx="1" presStyleCnt="3"/>
      <dgm:spPr/>
    </dgm:pt>
    <dgm:pt modelId="{5DEA1364-F23C-0549-AC56-0EAFD0C2BBE0}" type="pres">
      <dgm:prSet presAssocID="{A99AF2F5-FC6E-440D-A4E7-6017B72228ED}" presName="vert1" presStyleCnt="0"/>
      <dgm:spPr/>
    </dgm:pt>
    <dgm:pt modelId="{EDA5BC30-CF67-7341-96D5-E5304A7F406A}" type="pres">
      <dgm:prSet presAssocID="{95F304F4-F0B5-4EA2-96ED-DC159BDFD0C5}" presName="thickLine" presStyleLbl="alignNode1" presStyleIdx="2" presStyleCnt="3"/>
      <dgm:spPr/>
    </dgm:pt>
    <dgm:pt modelId="{D807EF64-6B97-AB45-9F44-27148D256339}" type="pres">
      <dgm:prSet presAssocID="{95F304F4-F0B5-4EA2-96ED-DC159BDFD0C5}" presName="horz1" presStyleCnt="0"/>
      <dgm:spPr/>
    </dgm:pt>
    <dgm:pt modelId="{D19709C8-7CDA-B841-B8C6-4363077C3D12}" type="pres">
      <dgm:prSet presAssocID="{95F304F4-F0B5-4EA2-96ED-DC159BDFD0C5}" presName="tx1" presStyleLbl="revTx" presStyleIdx="2" presStyleCnt="3"/>
      <dgm:spPr/>
    </dgm:pt>
    <dgm:pt modelId="{E4559DC9-B6F0-EE44-B952-9A3C4310A5AC}" type="pres">
      <dgm:prSet presAssocID="{95F304F4-F0B5-4EA2-96ED-DC159BDFD0C5}" presName="vert1" presStyleCnt="0"/>
      <dgm:spPr/>
    </dgm:pt>
  </dgm:ptLst>
  <dgm:cxnLst>
    <dgm:cxn modelId="{BD0D802A-6950-48D0-AD4E-394A5583A674}" srcId="{7A3A521B-9001-4C84-A189-FA35AC0D3DAA}" destId="{A99AF2F5-FC6E-440D-A4E7-6017B72228ED}" srcOrd="1" destOrd="0" parTransId="{2D76C56D-52BB-4FB2-9DB5-CFC3D92C64F3}" sibTransId="{9B1DB701-D3FD-4B5B-985C-87BEFC5CF397}"/>
    <dgm:cxn modelId="{EA559232-91F3-5C49-9B7F-BEE14452DB79}" type="presOf" srcId="{7A3A521B-9001-4C84-A189-FA35AC0D3DAA}" destId="{9569EA18-3BE2-9F48-B056-E4F9D9F0C85C}" srcOrd="0" destOrd="0" presId="urn:microsoft.com/office/officeart/2008/layout/LinedList"/>
    <dgm:cxn modelId="{7A360663-6B86-4D42-93E9-BE3DE9C2BD62}" type="presOf" srcId="{A99AF2F5-FC6E-440D-A4E7-6017B72228ED}" destId="{FA18C5E5-565A-6144-AC10-1EBCDAC0221F}" srcOrd="0" destOrd="0" presId="urn:microsoft.com/office/officeart/2008/layout/LinedList"/>
    <dgm:cxn modelId="{9081E9BE-5262-40C6-BDFE-18A4A8DBB811}" srcId="{7A3A521B-9001-4C84-A189-FA35AC0D3DAA}" destId="{B636B299-D1E4-4207-A316-F1E6FDAC5F27}" srcOrd="0" destOrd="0" parTransId="{7748BF11-E352-41EB-AC22-1B0AC64900BD}" sibTransId="{6F9CE086-818C-43F4-B832-87178780F201}"/>
    <dgm:cxn modelId="{7C48D6D4-CAEC-4447-A57F-EF2312FBE177}" type="presOf" srcId="{95F304F4-F0B5-4EA2-96ED-DC159BDFD0C5}" destId="{D19709C8-7CDA-B841-B8C6-4363077C3D12}" srcOrd="0" destOrd="0" presId="urn:microsoft.com/office/officeart/2008/layout/LinedList"/>
    <dgm:cxn modelId="{75B22DEC-8D7A-47B4-BD63-3C32D97D43E0}" srcId="{7A3A521B-9001-4C84-A189-FA35AC0D3DAA}" destId="{95F304F4-F0B5-4EA2-96ED-DC159BDFD0C5}" srcOrd="2" destOrd="0" parTransId="{DCCE0082-D474-417D-8D61-3F4186A57E4E}" sibTransId="{3ADAAE9E-F134-4975-B746-01046315DF29}"/>
    <dgm:cxn modelId="{E54F74FF-024E-3A4A-92D0-CEB82814154A}" type="presOf" srcId="{B636B299-D1E4-4207-A316-F1E6FDAC5F27}" destId="{5458C843-E1EB-8545-A429-3AD1CF265DF5}" srcOrd="0" destOrd="0" presId="urn:microsoft.com/office/officeart/2008/layout/LinedList"/>
    <dgm:cxn modelId="{60070D35-C3F8-D440-AD8F-7469B74CDC96}" type="presParOf" srcId="{9569EA18-3BE2-9F48-B056-E4F9D9F0C85C}" destId="{3BC94454-6227-A948-B41E-E8662E58BE0A}" srcOrd="0" destOrd="0" presId="urn:microsoft.com/office/officeart/2008/layout/LinedList"/>
    <dgm:cxn modelId="{5982786D-E23B-CE4C-8DD8-AF3C4D473534}" type="presParOf" srcId="{9569EA18-3BE2-9F48-B056-E4F9D9F0C85C}" destId="{F922AB8E-1B40-2B4E-99E3-772446E043A9}" srcOrd="1" destOrd="0" presId="urn:microsoft.com/office/officeart/2008/layout/LinedList"/>
    <dgm:cxn modelId="{9F6D5036-B0AD-854F-92CD-8CD3D3034447}" type="presParOf" srcId="{F922AB8E-1B40-2B4E-99E3-772446E043A9}" destId="{5458C843-E1EB-8545-A429-3AD1CF265DF5}" srcOrd="0" destOrd="0" presId="urn:microsoft.com/office/officeart/2008/layout/LinedList"/>
    <dgm:cxn modelId="{870444D4-ACA9-4540-9559-6553C2429D14}" type="presParOf" srcId="{F922AB8E-1B40-2B4E-99E3-772446E043A9}" destId="{7ACC80E1-4B00-7D44-A3F4-EDFF07BF2532}" srcOrd="1" destOrd="0" presId="urn:microsoft.com/office/officeart/2008/layout/LinedList"/>
    <dgm:cxn modelId="{5638C788-A68B-BF41-8C0A-E97E27D904EB}" type="presParOf" srcId="{9569EA18-3BE2-9F48-B056-E4F9D9F0C85C}" destId="{6D768B47-7463-224D-9E81-75E42C1DAA84}" srcOrd="2" destOrd="0" presId="urn:microsoft.com/office/officeart/2008/layout/LinedList"/>
    <dgm:cxn modelId="{EA8862CD-94C6-154F-A628-CA8840492799}" type="presParOf" srcId="{9569EA18-3BE2-9F48-B056-E4F9D9F0C85C}" destId="{C238A5D0-EE5F-0E4A-ACF5-C2D835D81A9A}" srcOrd="3" destOrd="0" presId="urn:microsoft.com/office/officeart/2008/layout/LinedList"/>
    <dgm:cxn modelId="{30BB866E-A86C-FE46-AAEB-26D1CD6102AE}" type="presParOf" srcId="{C238A5D0-EE5F-0E4A-ACF5-C2D835D81A9A}" destId="{FA18C5E5-565A-6144-AC10-1EBCDAC0221F}" srcOrd="0" destOrd="0" presId="urn:microsoft.com/office/officeart/2008/layout/LinedList"/>
    <dgm:cxn modelId="{E1A7AC5F-BECF-F240-BAE0-5A7D12FB7D7E}" type="presParOf" srcId="{C238A5D0-EE5F-0E4A-ACF5-C2D835D81A9A}" destId="{5DEA1364-F23C-0549-AC56-0EAFD0C2BBE0}" srcOrd="1" destOrd="0" presId="urn:microsoft.com/office/officeart/2008/layout/LinedList"/>
    <dgm:cxn modelId="{10729F42-FC83-924B-8A10-112346E828C0}" type="presParOf" srcId="{9569EA18-3BE2-9F48-B056-E4F9D9F0C85C}" destId="{EDA5BC30-CF67-7341-96D5-E5304A7F406A}" srcOrd="4" destOrd="0" presId="urn:microsoft.com/office/officeart/2008/layout/LinedList"/>
    <dgm:cxn modelId="{E4C0D8E7-0FB8-5049-A08D-05C1F1A46B65}" type="presParOf" srcId="{9569EA18-3BE2-9F48-B056-E4F9D9F0C85C}" destId="{D807EF64-6B97-AB45-9F44-27148D256339}" srcOrd="5" destOrd="0" presId="urn:microsoft.com/office/officeart/2008/layout/LinedList"/>
    <dgm:cxn modelId="{64F7B5A3-BA6E-C647-B0AA-4F8503D9F294}" type="presParOf" srcId="{D807EF64-6B97-AB45-9F44-27148D256339}" destId="{D19709C8-7CDA-B841-B8C6-4363077C3D12}" srcOrd="0" destOrd="0" presId="urn:microsoft.com/office/officeart/2008/layout/LinedList"/>
    <dgm:cxn modelId="{A48E0846-DC8C-104F-8628-88257CCCF4D6}" type="presParOf" srcId="{D807EF64-6B97-AB45-9F44-27148D256339}" destId="{E4559DC9-B6F0-EE44-B952-9A3C4310A5A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1A0B3-71EB-485F-9295-D8A4AF68ADDD}">
      <dsp:nvSpPr>
        <dsp:cNvPr id="0" name=""/>
        <dsp:cNvSpPr/>
      </dsp:nvSpPr>
      <dsp:spPr>
        <a:xfrm>
          <a:off x="701429" y="1080869"/>
          <a:ext cx="888798" cy="8887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D61285-353E-46FF-BD75-B00AF197CC0E}">
      <dsp:nvSpPr>
        <dsp:cNvPr id="0" name=""/>
        <dsp:cNvSpPr/>
      </dsp:nvSpPr>
      <dsp:spPr>
        <a:xfrm>
          <a:off x="158274" y="2261148"/>
          <a:ext cx="1975107" cy="762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s-ES_tradnl" sz="1200" kern="1200" noProof="0" dirty="0"/>
            <a:t>Es un mecanismo de articulación política, económica, de cooperación e integración que busca espacios para impulsar un mayor crecimiento y competitividad de sus miembros. </a:t>
          </a:r>
        </a:p>
      </dsp:txBody>
      <dsp:txXfrm>
        <a:off x="158274" y="2261148"/>
        <a:ext cx="1975107" cy="762443"/>
      </dsp:txXfrm>
    </dsp:sp>
    <dsp:sp modelId="{8926E19D-949A-4FE9-A402-BF2E485421DC}">
      <dsp:nvSpPr>
        <dsp:cNvPr id="0" name=""/>
        <dsp:cNvSpPr/>
      </dsp:nvSpPr>
      <dsp:spPr>
        <a:xfrm>
          <a:off x="3022180" y="1080869"/>
          <a:ext cx="888798" cy="8887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814C18-FBBF-44AD-9600-CCED4FA7EFFA}">
      <dsp:nvSpPr>
        <dsp:cNvPr id="0" name=""/>
        <dsp:cNvSpPr/>
      </dsp:nvSpPr>
      <dsp:spPr>
        <a:xfrm>
          <a:off x="2479025" y="2261148"/>
          <a:ext cx="1975107" cy="762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s-ES_tradnl" sz="1100" kern="1200" noProof="0" dirty="0"/>
            <a:t>La Alianza se constituye como una plataforma estratégica porque es un proceso de </a:t>
          </a:r>
          <a:r>
            <a:rPr lang="es-ES_tradnl" sz="1200" kern="1200" noProof="0" dirty="0"/>
            <a:t>integración</a:t>
          </a:r>
          <a:r>
            <a:rPr lang="es-ES_tradnl" sz="1100" kern="1200" noProof="0" dirty="0"/>
            <a:t> abierto e incluyente, conformado por países con visiones afines de desarrollo y promotores del libre comercio. Ofrece ventajas competitivas para los negocios internacionales, con una orientación a la región Asia Pacifico.</a:t>
          </a:r>
        </a:p>
      </dsp:txBody>
      <dsp:txXfrm>
        <a:off x="2479025" y="2261148"/>
        <a:ext cx="1975107" cy="762443"/>
      </dsp:txXfrm>
    </dsp:sp>
    <dsp:sp modelId="{7273DC3D-9DCC-4C25-9EF8-18B607029EE9}">
      <dsp:nvSpPr>
        <dsp:cNvPr id="0" name=""/>
        <dsp:cNvSpPr/>
      </dsp:nvSpPr>
      <dsp:spPr>
        <a:xfrm>
          <a:off x="5578067" y="1080869"/>
          <a:ext cx="888798" cy="8887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74B84E-7594-4385-8B00-104C01D726F9}">
      <dsp:nvSpPr>
        <dsp:cNvPr id="0" name=""/>
        <dsp:cNvSpPr/>
      </dsp:nvSpPr>
      <dsp:spPr>
        <a:xfrm>
          <a:off x="4799776" y="2261148"/>
          <a:ext cx="2445380" cy="762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s-ES_tradnl" sz="1200" kern="1200" noProof="0" dirty="0"/>
            <a:t>El trabajo a nivel de la Alianza es efectuado actualmente por 26 equipos, tal como el grupo de facilitación del comercio y cooperación aduanera, el grupo técnico del operador económico autorizado (OEA), el grupo técnico de ventanilla única, los cuales están vinculados con los trabajos del Comité de Reglas de Origen y Procedimientos relacionados con el Origen, Facilitación del Comercio y Cooperación Aduanera </a:t>
          </a:r>
        </a:p>
      </dsp:txBody>
      <dsp:txXfrm>
        <a:off x="4799776" y="2261148"/>
        <a:ext cx="2445380" cy="762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83FF1-0358-4371-8B92-9B0E84ECCFC1}">
      <dsp:nvSpPr>
        <dsp:cNvPr id="0" name=""/>
        <dsp:cNvSpPr/>
      </dsp:nvSpPr>
      <dsp:spPr>
        <a:xfrm>
          <a:off x="154531" y="1527881"/>
          <a:ext cx="914554" cy="9145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91444E-C6F3-4FF9-9B6D-65CF2C8E27D7}">
      <dsp:nvSpPr>
        <dsp:cNvPr id="0" name=""/>
        <dsp:cNvSpPr/>
      </dsp:nvSpPr>
      <dsp:spPr>
        <a:xfrm>
          <a:off x="346587" y="1719938"/>
          <a:ext cx="530441" cy="5304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26F1C6-820C-431E-9B71-40961366EC56}">
      <dsp:nvSpPr>
        <dsp:cNvPr id="0" name=""/>
        <dsp:cNvSpPr/>
      </dsp:nvSpPr>
      <dsp:spPr>
        <a:xfrm>
          <a:off x="1265061" y="1527881"/>
          <a:ext cx="2155735" cy="914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s-PE" sz="1100" kern="1200" dirty="0"/>
            <a:t>Da cumplimiento del </a:t>
          </a:r>
          <a:r>
            <a:rPr lang="es-PE" sz="1100" b="0" i="0" kern="1200" dirty="0"/>
            <a:t>Capítulo 5, que se estructura sobre la base de los principios de transparencia, previsibilidad y cooperación entre aduanas. De esta manera, se han acordado una serie de compromisos para hacer más efectivos y simplificados los procedimientos aduaneros, así como métodos, procesos y sistemas de actuación racionalizados basados en la gestión del riesgo. Esto, con el objetivo de proveer agilidad en el despacho de las mercancías; automatización de sus procesos; eliminación del papel; interoperabilidad de las ventanillas únicas; así como la implementación de los programas de operador económico autorizado para la posterior suscripción de acuerdos de reconocimiento mutuo.</a:t>
          </a:r>
          <a:endParaRPr lang="en-US" sz="1100" kern="1200" dirty="0"/>
        </a:p>
      </dsp:txBody>
      <dsp:txXfrm>
        <a:off x="1265061" y="1527881"/>
        <a:ext cx="2155735" cy="914554"/>
      </dsp:txXfrm>
    </dsp:sp>
    <dsp:sp modelId="{5E2A74FF-B517-40E4-9FAC-DE5B1ABC296C}">
      <dsp:nvSpPr>
        <dsp:cNvPr id="0" name=""/>
        <dsp:cNvSpPr/>
      </dsp:nvSpPr>
      <dsp:spPr>
        <a:xfrm>
          <a:off x="3796417" y="1527881"/>
          <a:ext cx="914554" cy="9145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5D885B-3A68-4325-B09D-814B09F1E3FC}">
      <dsp:nvSpPr>
        <dsp:cNvPr id="0" name=""/>
        <dsp:cNvSpPr/>
      </dsp:nvSpPr>
      <dsp:spPr>
        <a:xfrm>
          <a:off x="3988474" y="1719938"/>
          <a:ext cx="530441" cy="5304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776D8F-8F96-4A1F-BE07-9D165BF8EC47}">
      <dsp:nvSpPr>
        <dsp:cNvPr id="0" name=""/>
        <dsp:cNvSpPr/>
      </dsp:nvSpPr>
      <dsp:spPr>
        <a:xfrm>
          <a:off x="4906948" y="1527881"/>
          <a:ext cx="2155735" cy="914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s-PE" sz="1100" b="0" i="0" kern="1200"/>
            <a:t>Igualmente, contempla un mecanismo de cooperación y asistencia mutua aduanera.</a:t>
          </a:r>
          <a:endParaRPr lang="en-US" sz="1100" kern="1200"/>
        </a:p>
      </dsp:txBody>
      <dsp:txXfrm>
        <a:off x="4906948" y="1527881"/>
        <a:ext cx="2155735" cy="9145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AA71B2-B316-4428-B71A-DE778B5DA4DC}">
      <dsp:nvSpPr>
        <dsp:cNvPr id="0" name=""/>
        <dsp:cNvSpPr/>
      </dsp:nvSpPr>
      <dsp:spPr>
        <a:xfrm>
          <a:off x="1255141" y="122693"/>
          <a:ext cx="1510523" cy="15105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7DE984C-36E9-4B94-BAD9-42FD8840021F}">
      <dsp:nvSpPr>
        <dsp:cNvPr id="0" name=""/>
        <dsp:cNvSpPr/>
      </dsp:nvSpPr>
      <dsp:spPr>
        <a:xfrm>
          <a:off x="1255141" y="1810274"/>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n-US" sz="3600" kern="1200"/>
            <a:t>2019</a:t>
          </a:r>
        </a:p>
      </dsp:txBody>
      <dsp:txXfrm>
        <a:off x="1255141" y="1810274"/>
        <a:ext cx="4315781" cy="647367"/>
      </dsp:txXfrm>
    </dsp:sp>
    <dsp:sp modelId="{D471AA4E-E755-4A3E-9E55-6EBF211EF77A}">
      <dsp:nvSpPr>
        <dsp:cNvPr id="0" name=""/>
        <dsp:cNvSpPr/>
      </dsp:nvSpPr>
      <dsp:spPr>
        <a:xfrm>
          <a:off x="658916" y="2539994"/>
          <a:ext cx="5508231" cy="169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r>
            <a:rPr lang="es-ES_tradnl" sz="1200" b="1" kern="1200"/>
            <a:t>Declaración de Lima 2019</a:t>
          </a:r>
        </a:p>
        <a:p>
          <a:pPr marL="114300" lvl="1" indent="-114300" algn="l" defTabSz="533400">
            <a:lnSpc>
              <a:spcPct val="90000"/>
            </a:lnSpc>
            <a:spcBef>
              <a:spcPct val="0"/>
            </a:spcBef>
            <a:spcAft>
              <a:spcPct val="15000"/>
            </a:spcAft>
            <a:buChar char="•"/>
          </a:pPr>
          <a:r>
            <a:rPr lang="es-ES_tradnl" sz="1200" kern="1200"/>
            <a:t>Aprobar la estrategia de identificación, priorización e implementación de los documentos de comercio exterior a intercambiar a través de la plataforma de interoperabilidad y el cronograma </a:t>
          </a:r>
          <a:r>
            <a:rPr lang="es-ES_tradnl" sz="1200" kern="1200" noProof="0"/>
            <a:t>para su ejecución. </a:t>
          </a:r>
        </a:p>
        <a:p>
          <a:pPr marL="114300" lvl="1" indent="-114300" algn="l" defTabSz="533400">
            <a:lnSpc>
              <a:spcPct val="90000"/>
            </a:lnSpc>
            <a:spcBef>
              <a:spcPct val="0"/>
            </a:spcBef>
            <a:spcAft>
              <a:spcPct val="15000"/>
            </a:spcAft>
            <a:buChar char="•"/>
          </a:pPr>
          <a:r>
            <a:rPr lang="es-ES_tradnl" sz="1200" kern="1200" noProof="0" dirty="0"/>
            <a:t>Desarrollar una plataforma electrónica para la divulgación de normas sobre facilitación del comercio de los países de la Alianza del Pacífico que permita a los operadores comerciales conocer los esquemas de certificación, procedimientos de certificación anticipada, beneficios de los Operadores Económicos Autorizados, conocer las páginas web de consultas, cómo realizar los trámites a través de VUCE, entre otros.</a:t>
          </a:r>
        </a:p>
        <a:p>
          <a:pPr marL="114300" lvl="1" indent="-114300" algn="l" defTabSz="533400">
            <a:lnSpc>
              <a:spcPct val="90000"/>
            </a:lnSpc>
            <a:spcBef>
              <a:spcPct val="0"/>
            </a:spcBef>
            <a:spcAft>
              <a:spcPct val="15000"/>
            </a:spcAft>
            <a:buChar char="•"/>
          </a:pPr>
          <a:r>
            <a:rPr lang="es-ES_tradnl" sz="1200" kern="1200"/>
            <a:t>Realizar un diagnóstico sobre la situación normativa y regulatoria de las mercancías incautadas y sus métodos de destrucción por parte de los países de la Alianza del Pacífico, con la finalidad de promover la economía circular.</a:t>
          </a:r>
        </a:p>
      </dsp:txBody>
      <dsp:txXfrm>
        <a:off x="658916" y="2539994"/>
        <a:ext cx="5508231" cy="1699869"/>
      </dsp:txXfrm>
    </dsp:sp>
    <dsp:sp modelId="{0154E049-7B62-41DE-BC39-94C130053AD4}">
      <dsp:nvSpPr>
        <dsp:cNvPr id="0" name=""/>
        <dsp:cNvSpPr/>
      </dsp:nvSpPr>
      <dsp:spPr>
        <a:xfrm>
          <a:off x="6922410" y="122693"/>
          <a:ext cx="1510523" cy="15105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7483A053-208C-422D-A713-6E6465316565}">
      <dsp:nvSpPr>
        <dsp:cNvPr id="0" name=""/>
        <dsp:cNvSpPr/>
      </dsp:nvSpPr>
      <dsp:spPr>
        <a:xfrm>
          <a:off x="6922410" y="1810274"/>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n-US" sz="3600" kern="1200"/>
            <a:t>2020</a:t>
          </a:r>
        </a:p>
      </dsp:txBody>
      <dsp:txXfrm>
        <a:off x="6922410" y="1810274"/>
        <a:ext cx="4315781" cy="647367"/>
      </dsp:txXfrm>
    </dsp:sp>
    <dsp:sp modelId="{02AD97AF-F778-46B3-A0B9-AF0D9BD444A2}">
      <dsp:nvSpPr>
        <dsp:cNvPr id="0" name=""/>
        <dsp:cNvSpPr/>
      </dsp:nvSpPr>
      <dsp:spPr>
        <a:xfrm>
          <a:off x="6922410" y="2539994"/>
          <a:ext cx="4315781" cy="169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r>
            <a:rPr lang="es-ES_tradnl" sz="1200" b="1" kern="1200" noProof="0"/>
            <a:t>Dec</a:t>
          </a:r>
          <a:r>
            <a:rPr lang="es-ES_tradnl" sz="1100" b="1" kern="1200" noProof="0"/>
            <a:t>laración de Santiago 2020</a:t>
          </a:r>
        </a:p>
        <a:p>
          <a:pPr marL="57150" lvl="1" indent="-57150" algn="l" defTabSz="488950">
            <a:lnSpc>
              <a:spcPct val="90000"/>
            </a:lnSpc>
            <a:spcBef>
              <a:spcPct val="0"/>
            </a:spcBef>
            <a:spcAft>
              <a:spcPct val="15000"/>
            </a:spcAft>
            <a:buChar char="•"/>
          </a:pPr>
          <a:r>
            <a:rPr lang="es-ES_tradnl" sz="1100" kern="1200" noProof="0"/>
            <a:t>Analizar y evaluar el grado de utilización del Protocolo de la Alianza del Pacífico, identificando los factores que influyen en ella y presentar propuestas de acciones para promover su mayor utilización.</a:t>
          </a:r>
        </a:p>
        <a:p>
          <a:pPr marL="57150" lvl="1" indent="-57150" algn="l" defTabSz="488950">
            <a:lnSpc>
              <a:spcPct val="90000"/>
            </a:lnSpc>
            <a:spcBef>
              <a:spcPct val="0"/>
            </a:spcBef>
            <a:spcAft>
              <a:spcPct val="15000"/>
            </a:spcAft>
            <a:buChar char="•"/>
          </a:pPr>
          <a:r>
            <a:rPr lang="es-ES_tradnl" sz="1100" kern="1200" noProof="0"/>
            <a:t>Incorporar el certificado zoosanitario a la plataforma de interoperabilidad a través de las </a:t>
          </a:r>
          <a:r>
            <a:rPr lang="es-ES_tradnl" sz="1100" kern="1200" noProof="0" err="1"/>
            <a:t>VUCEs</a:t>
          </a:r>
          <a:r>
            <a:rPr lang="es-ES_tradnl" sz="1100" kern="1200" noProof="0"/>
            <a:t>.</a:t>
          </a:r>
        </a:p>
        <a:p>
          <a:pPr marL="57150" lvl="1" indent="-57150" algn="l" defTabSz="488950">
            <a:lnSpc>
              <a:spcPct val="90000"/>
            </a:lnSpc>
            <a:spcBef>
              <a:spcPct val="0"/>
            </a:spcBef>
            <a:spcAft>
              <a:spcPct val="15000"/>
            </a:spcAft>
            <a:buChar char="•"/>
          </a:pPr>
          <a:r>
            <a:rPr lang="es-ES_tradnl" sz="1100" kern="1200" noProof="0"/>
            <a:t>Implementar un plan de trabajo, con el apoyo del sector privado, para promover encadenamientos productivos entre empresas de la Alianza del Pacífico a fin de contribuir a la reactivación económica de la región en el marco de la crisis sanitaria, teniendo en cuenta los trabajos realizados.</a:t>
          </a:r>
        </a:p>
      </dsp:txBody>
      <dsp:txXfrm>
        <a:off x="6922410" y="2539994"/>
        <a:ext cx="4315781" cy="16998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AA71B2-B316-4428-B71A-DE778B5DA4DC}">
      <dsp:nvSpPr>
        <dsp:cNvPr id="0" name=""/>
        <dsp:cNvSpPr/>
      </dsp:nvSpPr>
      <dsp:spPr>
        <a:xfrm>
          <a:off x="4118002" y="159051"/>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7DE984C-36E9-4B94-BAD9-42FD8840021F}">
      <dsp:nvSpPr>
        <dsp:cNvPr id="0" name=""/>
        <dsp:cNvSpPr/>
      </dsp:nvSpPr>
      <dsp:spPr>
        <a:xfrm>
          <a:off x="2353662" y="1650235"/>
          <a:ext cx="6657163"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dirty="0" err="1"/>
            <a:t>En</a:t>
          </a:r>
          <a:r>
            <a:rPr lang="en-US" sz="1800" kern="1200" dirty="0"/>
            <a:t> </a:t>
          </a:r>
          <a:r>
            <a:rPr lang="en-US" sz="1800" kern="1200" dirty="0" err="1"/>
            <a:t>el</a:t>
          </a:r>
          <a:r>
            <a:rPr lang="en-US" sz="1800" kern="1200" dirty="0"/>
            <a:t> Plan del </a:t>
          </a:r>
          <a:r>
            <a:rPr lang="en-US" sz="1800" kern="1200" dirty="0" err="1"/>
            <a:t>Comité</a:t>
          </a:r>
          <a:r>
            <a:rPr lang="en-US" sz="1800" kern="1200" dirty="0"/>
            <a:t> para </a:t>
          </a:r>
          <a:r>
            <a:rPr lang="en-US" sz="1800" kern="1200" dirty="0" err="1"/>
            <a:t>el</a:t>
          </a:r>
          <a:r>
            <a:rPr lang="en-US" sz="1800" kern="1200" dirty="0"/>
            <a:t> 2023- 2024 </a:t>
          </a:r>
          <a:r>
            <a:rPr lang="en-US" sz="1800" kern="1200" dirty="0" err="1"/>
            <a:t>en</a:t>
          </a:r>
          <a:r>
            <a:rPr lang="en-US" sz="1800" kern="1200" dirty="0"/>
            <a:t> la PPT Perú</a:t>
          </a:r>
          <a:r>
            <a:rPr lang="es-ES_tradnl" sz="1800" kern="1200" noProof="0" dirty="0"/>
            <a:t>, se prevé las siguientes acciones</a:t>
          </a:r>
        </a:p>
      </dsp:txBody>
      <dsp:txXfrm>
        <a:off x="2353662" y="1650235"/>
        <a:ext cx="6657163" cy="648000"/>
      </dsp:txXfrm>
    </dsp:sp>
    <dsp:sp modelId="{D471AA4E-E755-4A3E-9E55-6EBF211EF77A}">
      <dsp:nvSpPr>
        <dsp:cNvPr id="0" name=""/>
        <dsp:cNvSpPr/>
      </dsp:nvSpPr>
      <dsp:spPr>
        <a:xfrm>
          <a:off x="3166449" y="2357897"/>
          <a:ext cx="5513616" cy="1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endParaRPr lang="es-ES_tradnl" sz="1200" b="1" kern="1200" dirty="0"/>
        </a:p>
        <a:p>
          <a:pPr marL="114300" lvl="1" indent="-114300" algn="l" defTabSz="533400">
            <a:lnSpc>
              <a:spcPct val="90000"/>
            </a:lnSpc>
            <a:spcBef>
              <a:spcPct val="0"/>
            </a:spcBef>
            <a:spcAft>
              <a:spcPct val="15000"/>
            </a:spcAft>
            <a:buChar char="•"/>
          </a:pPr>
          <a:r>
            <a:rPr lang="es-ES" sz="1200" i="0" kern="1200" dirty="0">
              <a:latin typeface="Arial" panose="020B0604020202020204" pitchFamily="34" charset="0"/>
              <a:cs typeface="Arial" panose="020B0604020202020204" pitchFamily="34" charset="0"/>
            </a:rPr>
            <a:t>Analizar las conclusiones y recomendaciones que proporcione el Estudio y Levantamiento de Información respecto de la simplificación de las operaciones de envíos expresos.</a:t>
          </a:r>
          <a:endParaRPr lang="es-ES_tradnl" sz="1200" kern="1200" noProof="0" dirty="0"/>
        </a:p>
        <a:p>
          <a:pPr marL="0" lvl="0" indent="0" algn="l" defTabSz="533400">
            <a:lnSpc>
              <a:spcPct val="100000"/>
            </a:lnSpc>
            <a:spcBef>
              <a:spcPct val="0"/>
            </a:spcBef>
            <a:spcAft>
              <a:spcPct val="35000"/>
            </a:spcAft>
            <a:buNone/>
          </a:pPr>
          <a:r>
            <a:rPr lang="es-ES" sz="1200" i="0" kern="1200" dirty="0">
              <a:latin typeface="Arial" panose="020B0604020202020204" pitchFamily="34" charset="0"/>
              <a:cs typeface="Arial" panose="020B0604020202020204" pitchFamily="34" charset="0"/>
            </a:rPr>
            <a:t>Identificar propuestas concretas que permitan la disminución de barreras al comercio electrónico que afectan principalmente a las PYMES.</a:t>
          </a:r>
          <a:endParaRPr lang="es-PE" sz="1200" i="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s-PE" sz="1200" i="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s-ES" sz="1200" i="0" kern="1200">
              <a:latin typeface="Arial" panose="020B0604020202020204" pitchFamily="34" charset="0"/>
              <a:cs typeface="Arial" panose="020B0604020202020204" pitchFamily="34" charset="0"/>
            </a:rPr>
            <a:t>Discusión de las medidas propuestas con las autoridades aduaneras correspondientes.</a:t>
          </a:r>
          <a:endParaRPr lang="es-PE" sz="1200" i="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s-PE" sz="1200" i="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s-ES" sz="1200" i="0" kern="1200" dirty="0">
              <a:latin typeface="Arial" panose="020B0604020202020204" pitchFamily="34" charset="0"/>
              <a:cs typeface="Arial" panose="020B0604020202020204" pitchFamily="34" charset="0"/>
            </a:rPr>
            <a:t>Elaborar un calendario para establecer acciones específicas y plazos de implementación.</a:t>
          </a:r>
          <a:endParaRPr lang="es-PE" sz="1200" i="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es-PE" sz="1200" i="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s-ES" sz="1200" i="0" kern="1200" dirty="0">
              <a:latin typeface="Arial" panose="020B0604020202020204" pitchFamily="34" charset="0"/>
              <a:cs typeface="Arial" panose="020B0604020202020204" pitchFamily="34" charset="0"/>
            </a:rPr>
            <a:t>Implementar medidas y recomendaciones consensuadas.</a:t>
          </a:r>
          <a:endParaRPr lang="es-PE" sz="1200" i="0" kern="1200" dirty="0">
            <a:latin typeface="Arial" panose="020B0604020202020204" pitchFamily="34" charset="0"/>
            <a:cs typeface="Arial" panose="020B0604020202020204" pitchFamily="34" charset="0"/>
          </a:endParaRPr>
        </a:p>
      </dsp:txBody>
      <dsp:txXfrm>
        <a:off x="3166449" y="2357897"/>
        <a:ext cx="5513616" cy="10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94454-6227-A948-B41E-E8662E58BE0A}">
      <dsp:nvSpPr>
        <dsp:cNvPr id="0" name=""/>
        <dsp:cNvSpPr/>
      </dsp:nvSpPr>
      <dsp:spPr>
        <a:xfrm>
          <a:off x="0" y="2758"/>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58C843-E1EB-8545-A429-3AD1CF265DF5}">
      <dsp:nvSpPr>
        <dsp:cNvPr id="0" name=""/>
        <dsp:cNvSpPr/>
      </dsp:nvSpPr>
      <dsp:spPr>
        <a:xfrm>
          <a:off x="0" y="2758"/>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defRPr cap="all"/>
          </a:pPr>
          <a:r>
            <a:rPr lang="es-PE" sz="2500" kern="1200" dirty="0">
              <a:latin typeface="Arial" panose="020B0604020202020204" pitchFamily="34" charset="0"/>
              <a:cs typeface="Arial" panose="020B0604020202020204" pitchFamily="34" charset="0"/>
            </a:rPr>
            <a:t>E</a:t>
          </a:r>
          <a:r>
            <a:rPr lang="es-PE" sz="2500" kern="1200" cap="none" dirty="0">
              <a:latin typeface="Arial" panose="020B0604020202020204" pitchFamily="34" charset="0"/>
              <a:cs typeface="Arial" panose="020B0604020202020204" pitchFamily="34" charset="0"/>
            </a:rPr>
            <a:t>laboración de infografías sobre procedimientos aduaneros y sanitarios de ingreso a los países de la alianza del pacífico.</a:t>
          </a:r>
          <a:endParaRPr lang="es-PE" sz="2500" kern="1200" dirty="0">
            <a:latin typeface="Arial" panose="020B0604020202020204" pitchFamily="34" charset="0"/>
            <a:cs typeface="Arial" panose="020B0604020202020204" pitchFamily="34" charset="0"/>
          </a:endParaRPr>
        </a:p>
      </dsp:txBody>
      <dsp:txXfrm>
        <a:off x="0" y="2758"/>
        <a:ext cx="6797675" cy="1881464"/>
      </dsp:txXfrm>
    </dsp:sp>
    <dsp:sp modelId="{6D768B47-7463-224D-9E81-75E42C1DAA84}">
      <dsp:nvSpPr>
        <dsp:cNvPr id="0" name=""/>
        <dsp:cNvSpPr/>
      </dsp:nvSpPr>
      <dsp:spPr>
        <a:xfrm>
          <a:off x="0" y="1884223"/>
          <a:ext cx="6797675" cy="0"/>
        </a:xfrm>
        <a:prstGeom prst="line">
          <a:avLst/>
        </a:prstGeom>
        <a:solidFill>
          <a:schemeClr val="accent2">
            <a:hueOff val="-4533601"/>
            <a:satOff val="2618"/>
            <a:lumOff val="-4804"/>
            <a:alphaOff val="0"/>
          </a:schemeClr>
        </a:solidFill>
        <a:ln w="15875" cap="flat" cmpd="sng" algn="ctr">
          <a:solidFill>
            <a:schemeClr val="accent2">
              <a:hueOff val="-4533601"/>
              <a:satOff val="2618"/>
              <a:lumOff val="-480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18C5E5-565A-6144-AC10-1EBCDAC0221F}">
      <dsp:nvSpPr>
        <dsp:cNvPr id="0" name=""/>
        <dsp:cNvSpPr/>
      </dsp:nvSpPr>
      <dsp:spPr>
        <a:xfrm>
          <a:off x="0" y="1884223"/>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defRPr cap="all"/>
          </a:pPr>
          <a:r>
            <a:rPr lang="es-PE" sz="2500" kern="1200" dirty="0">
              <a:latin typeface="Arial" panose="020B0604020202020204" pitchFamily="34" charset="0"/>
              <a:cs typeface="Arial" panose="020B0604020202020204" pitchFamily="34" charset="0"/>
            </a:rPr>
            <a:t>P</a:t>
          </a:r>
          <a:r>
            <a:rPr lang="es-PE" sz="2500" kern="1200" cap="none" dirty="0">
              <a:latin typeface="Arial" panose="020B0604020202020204" pitchFamily="34" charset="0"/>
              <a:cs typeface="Arial" panose="020B0604020202020204" pitchFamily="34" charset="0"/>
            </a:rPr>
            <a:t>resentación del proyecto “facilitar el comercio transfronterizo electrónico en los países de la alianza del pacífico con el propósito de mitigar los efectos de la pandemia covid-19” </a:t>
          </a:r>
          <a:endParaRPr lang="es-PE" sz="2500" kern="1200" dirty="0">
            <a:latin typeface="Arial" panose="020B0604020202020204" pitchFamily="34" charset="0"/>
            <a:cs typeface="Arial" panose="020B0604020202020204" pitchFamily="34" charset="0"/>
          </a:endParaRPr>
        </a:p>
      </dsp:txBody>
      <dsp:txXfrm>
        <a:off x="0" y="1884223"/>
        <a:ext cx="6797675" cy="1881464"/>
      </dsp:txXfrm>
    </dsp:sp>
    <dsp:sp modelId="{EDA5BC30-CF67-7341-96D5-E5304A7F406A}">
      <dsp:nvSpPr>
        <dsp:cNvPr id="0" name=""/>
        <dsp:cNvSpPr/>
      </dsp:nvSpPr>
      <dsp:spPr>
        <a:xfrm>
          <a:off x="0" y="3765688"/>
          <a:ext cx="6797675" cy="0"/>
        </a:xfrm>
        <a:prstGeom prst="line">
          <a:avLst/>
        </a:prstGeom>
        <a:solidFill>
          <a:schemeClr val="accent2">
            <a:hueOff val="-9067202"/>
            <a:satOff val="5236"/>
            <a:lumOff val="-9607"/>
            <a:alphaOff val="0"/>
          </a:schemeClr>
        </a:solidFill>
        <a:ln w="15875" cap="flat" cmpd="sng" algn="ctr">
          <a:solidFill>
            <a:schemeClr val="accent2">
              <a:hueOff val="-9067202"/>
              <a:satOff val="5236"/>
              <a:lumOff val="-96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9709C8-7CDA-B841-B8C6-4363077C3D12}">
      <dsp:nvSpPr>
        <dsp:cNvPr id="0" name=""/>
        <dsp:cNvSpPr/>
      </dsp:nvSpPr>
      <dsp:spPr>
        <a:xfrm>
          <a:off x="0" y="3765688"/>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defRPr cap="all"/>
          </a:pPr>
          <a:r>
            <a:rPr lang="es-PE" sz="2500" kern="1200" dirty="0">
              <a:latin typeface="Arial" panose="020B0604020202020204" pitchFamily="34" charset="0"/>
              <a:cs typeface="Arial" panose="020B0604020202020204" pitchFamily="34" charset="0"/>
            </a:rPr>
            <a:t>C</a:t>
          </a:r>
          <a:r>
            <a:rPr lang="es-PE" sz="2500" kern="1200" cap="none" dirty="0">
              <a:latin typeface="Arial" panose="020B0604020202020204" pitchFamily="34" charset="0"/>
              <a:cs typeface="Arial" panose="020B0604020202020204" pitchFamily="34" charset="0"/>
            </a:rPr>
            <a:t>apacitación sobre despacho anticipado en los países de la alianza del pacífico recogiendo experiencia de importadores.</a:t>
          </a:r>
          <a:endParaRPr lang="es-PE" sz="2500" kern="1200" dirty="0">
            <a:latin typeface="Arial" panose="020B0604020202020204" pitchFamily="34" charset="0"/>
            <a:cs typeface="Arial" panose="020B0604020202020204" pitchFamily="34" charset="0"/>
          </a:endParaRPr>
        </a:p>
      </dsp:txBody>
      <dsp:txXfrm>
        <a:off x="0" y="3765688"/>
        <a:ext cx="6797675" cy="188146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BD9525B6-6589-42DD-989E-7A24B15F4C5F}" type="datetimeFigureOut">
              <a:rPr lang="es-PE" smtClean="0"/>
              <a:t>26/11/23</a:t>
            </a:fld>
            <a:endParaRPr lang="es-PE"/>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3F04907B-4FFF-45C7-9D02-5ADB43DC75F6}" type="slidenum">
              <a:rPr lang="es-PE" smtClean="0"/>
              <a:t>‹Nº›</a:t>
            </a:fld>
            <a:endParaRPr lang="es-PE"/>
          </a:p>
        </p:txBody>
      </p:sp>
    </p:spTree>
    <p:extLst>
      <p:ext uri="{BB962C8B-B14F-4D97-AF65-F5344CB8AC3E}">
        <p14:creationId xmlns:p14="http://schemas.microsoft.com/office/powerpoint/2010/main" val="3753406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5CBB4-F72D-4560-990C-1278F670FD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7561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3F04907B-4FFF-45C7-9D02-5ADB43DC75F6}" type="slidenum">
              <a:rPr lang="es-PE" smtClean="0"/>
              <a:t>2</a:t>
            </a:fld>
            <a:endParaRPr lang="es-PE"/>
          </a:p>
        </p:txBody>
      </p:sp>
    </p:spTree>
    <p:extLst>
      <p:ext uri="{BB962C8B-B14F-4D97-AF65-F5344CB8AC3E}">
        <p14:creationId xmlns:p14="http://schemas.microsoft.com/office/powerpoint/2010/main" val="2118165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3F04907B-4FFF-45C7-9D02-5ADB43DC75F6}" type="slidenum">
              <a:rPr lang="es-PE" smtClean="0"/>
              <a:t>15</a:t>
            </a:fld>
            <a:endParaRPr lang="es-PE"/>
          </a:p>
        </p:txBody>
      </p:sp>
    </p:spTree>
    <p:extLst>
      <p:ext uri="{BB962C8B-B14F-4D97-AF65-F5344CB8AC3E}">
        <p14:creationId xmlns:p14="http://schemas.microsoft.com/office/powerpoint/2010/main" val="781860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3F04907B-4FFF-45C7-9D02-5ADB43DC75F6}" type="slidenum">
              <a:rPr lang="es-PE" smtClean="0"/>
              <a:t>16</a:t>
            </a:fld>
            <a:endParaRPr lang="es-PE"/>
          </a:p>
        </p:txBody>
      </p:sp>
    </p:spTree>
    <p:extLst>
      <p:ext uri="{BB962C8B-B14F-4D97-AF65-F5344CB8AC3E}">
        <p14:creationId xmlns:p14="http://schemas.microsoft.com/office/powerpoint/2010/main" val="2184628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3F04907B-4FFF-45C7-9D02-5ADB43DC75F6}" type="slidenum">
              <a:rPr lang="es-PE" smtClean="0"/>
              <a:t>17</a:t>
            </a:fld>
            <a:endParaRPr lang="es-PE"/>
          </a:p>
        </p:txBody>
      </p:sp>
    </p:spTree>
    <p:extLst>
      <p:ext uri="{BB962C8B-B14F-4D97-AF65-F5344CB8AC3E}">
        <p14:creationId xmlns:p14="http://schemas.microsoft.com/office/powerpoint/2010/main" val="1746598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3F04907B-4FFF-45C7-9D02-5ADB43DC75F6}" type="slidenum">
              <a:rPr lang="es-PE" smtClean="0"/>
              <a:t>23</a:t>
            </a:fld>
            <a:endParaRPr lang="es-PE"/>
          </a:p>
        </p:txBody>
      </p:sp>
    </p:spTree>
    <p:extLst>
      <p:ext uri="{BB962C8B-B14F-4D97-AF65-F5344CB8AC3E}">
        <p14:creationId xmlns:p14="http://schemas.microsoft.com/office/powerpoint/2010/main" val="323719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29BD5EC-DDE7-4072-B35B-FABE508489D9}" type="datetimeFigureOut">
              <a:rPr lang="es-PE" smtClean="0"/>
              <a:t>26/11/23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B8C4704-86CD-40E5-82C1-FCB79141DC92}" type="slidenum">
              <a:rPr lang="es-PE" smtClean="0"/>
              <a:t>‹Nº›</a:t>
            </a:fld>
            <a:endParaRPr lang="es-P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4391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29BD5EC-DDE7-4072-B35B-FABE508489D9}" type="datetimeFigureOut">
              <a:rPr lang="es-PE" smtClean="0"/>
              <a:t>26/11/23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B8C4704-86CD-40E5-82C1-FCB79141DC92}" type="slidenum">
              <a:rPr lang="es-PE" smtClean="0"/>
              <a:t>‹Nº›</a:t>
            </a:fld>
            <a:endParaRPr lang="es-PE"/>
          </a:p>
        </p:txBody>
      </p:sp>
    </p:spTree>
    <p:extLst>
      <p:ext uri="{BB962C8B-B14F-4D97-AF65-F5344CB8AC3E}">
        <p14:creationId xmlns:p14="http://schemas.microsoft.com/office/powerpoint/2010/main" val="4084856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29BD5EC-DDE7-4072-B35B-FABE508489D9}" type="datetimeFigureOut">
              <a:rPr lang="es-PE" smtClean="0"/>
              <a:t>26/11/23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B8C4704-86CD-40E5-82C1-FCB79141DC92}" type="slidenum">
              <a:rPr lang="es-PE" smtClean="0"/>
              <a:t>‹Nº›</a:t>
            </a:fld>
            <a:endParaRPr lang="es-PE"/>
          </a:p>
        </p:txBody>
      </p:sp>
    </p:spTree>
    <p:extLst>
      <p:ext uri="{BB962C8B-B14F-4D97-AF65-F5344CB8AC3E}">
        <p14:creationId xmlns:p14="http://schemas.microsoft.com/office/powerpoint/2010/main" val="343821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29BD5EC-DDE7-4072-B35B-FABE508489D9}" type="datetimeFigureOut">
              <a:rPr lang="es-PE" smtClean="0"/>
              <a:t>26/11/23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B8C4704-86CD-40E5-82C1-FCB79141DC92}" type="slidenum">
              <a:rPr lang="es-PE" smtClean="0"/>
              <a:t>‹Nº›</a:t>
            </a:fld>
            <a:endParaRPr lang="es-PE"/>
          </a:p>
        </p:txBody>
      </p:sp>
    </p:spTree>
    <p:extLst>
      <p:ext uri="{BB962C8B-B14F-4D97-AF65-F5344CB8AC3E}">
        <p14:creationId xmlns:p14="http://schemas.microsoft.com/office/powerpoint/2010/main" val="1831180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29BD5EC-DDE7-4072-B35B-FABE508489D9}" type="datetimeFigureOut">
              <a:rPr lang="es-PE" smtClean="0"/>
              <a:t>26/11/23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B8C4704-86CD-40E5-82C1-FCB79141DC92}" type="slidenum">
              <a:rPr lang="es-PE" smtClean="0"/>
              <a:t>‹Nº›</a:t>
            </a:fld>
            <a:endParaRPr lang="es-P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255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29BD5EC-DDE7-4072-B35B-FABE508489D9}" type="datetimeFigureOut">
              <a:rPr lang="es-PE" smtClean="0"/>
              <a:t>26/11/23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DB8C4704-86CD-40E5-82C1-FCB79141DC92}" type="slidenum">
              <a:rPr lang="es-PE" smtClean="0"/>
              <a:t>‹Nº›</a:t>
            </a:fld>
            <a:endParaRPr lang="es-PE"/>
          </a:p>
        </p:txBody>
      </p:sp>
    </p:spTree>
    <p:extLst>
      <p:ext uri="{BB962C8B-B14F-4D97-AF65-F5344CB8AC3E}">
        <p14:creationId xmlns:p14="http://schemas.microsoft.com/office/powerpoint/2010/main" val="427469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29BD5EC-DDE7-4072-B35B-FABE508489D9}" type="datetimeFigureOut">
              <a:rPr lang="es-PE" smtClean="0"/>
              <a:t>26/11/23</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DB8C4704-86CD-40E5-82C1-FCB79141DC92}" type="slidenum">
              <a:rPr lang="es-PE" smtClean="0"/>
              <a:t>‹Nº›</a:t>
            </a:fld>
            <a:endParaRPr lang="es-PE"/>
          </a:p>
        </p:txBody>
      </p:sp>
    </p:spTree>
    <p:extLst>
      <p:ext uri="{BB962C8B-B14F-4D97-AF65-F5344CB8AC3E}">
        <p14:creationId xmlns:p14="http://schemas.microsoft.com/office/powerpoint/2010/main" val="704868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29BD5EC-DDE7-4072-B35B-FABE508489D9}" type="datetimeFigureOut">
              <a:rPr lang="es-PE" smtClean="0"/>
              <a:t>26/11/23</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DB8C4704-86CD-40E5-82C1-FCB79141DC92}" type="slidenum">
              <a:rPr lang="es-PE" smtClean="0"/>
              <a:t>‹Nº›</a:t>
            </a:fld>
            <a:endParaRPr lang="es-PE"/>
          </a:p>
        </p:txBody>
      </p:sp>
    </p:spTree>
    <p:extLst>
      <p:ext uri="{BB962C8B-B14F-4D97-AF65-F5344CB8AC3E}">
        <p14:creationId xmlns:p14="http://schemas.microsoft.com/office/powerpoint/2010/main" val="1658585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29BD5EC-DDE7-4072-B35B-FABE508489D9}" type="datetimeFigureOut">
              <a:rPr lang="es-PE" smtClean="0"/>
              <a:t>26/11/23</a:t>
            </a:fld>
            <a:endParaRPr lang="es-P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PE"/>
          </a:p>
        </p:txBody>
      </p:sp>
      <p:sp>
        <p:nvSpPr>
          <p:cNvPr id="9" name="Slide Number Placeholder 8"/>
          <p:cNvSpPr>
            <a:spLocks noGrp="1"/>
          </p:cNvSpPr>
          <p:nvPr>
            <p:ph type="sldNum" sz="quarter" idx="12"/>
          </p:nvPr>
        </p:nvSpPr>
        <p:spPr/>
        <p:txBody>
          <a:bodyPr/>
          <a:lstStyle/>
          <a:p>
            <a:fld id="{DB8C4704-86CD-40E5-82C1-FCB79141DC92}" type="slidenum">
              <a:rPr lang="es-PE" smtClean="0"/>
              <a:t>‹Nº›</a:t>
            </a:fld>
            <a:endParaRPr lang="es-PE"/>
          </a:p>
        </p:txBody>
      </p:sp>
    </p:spTree>
    <p:extLst>
      <p:ext uri="{BB962C8B-B14F-4D97-AF65-F5344CB8AC3E}">
        <p14:creationId xmlns:p14="http://schemas.microsoft.com/office/powerpoint/2010/main" val="2278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29BD5EC-DDE7-4072-B35B-FABE508489D9}" type="datetimeFigureOut">
              <a:rPr lang="es-PE" smtClean="0"/>
              <a:t>26/11/23</a:t>
            </a:fld>
            <a:endParaRPr lang="es-P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P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B8C4704-86CD-40E5-82C1-FCB79141DC92}" type="slidenum">
              <a:rPr lang="es-PE" smtClean="0"/>
              <a:t>‹Nº›</a:t>
            </a:fld>
            <a:endParaRPr lang="es-PE"/>
          </a:p>
        </p:txBody>
      </p:sp>
    </p:spTree>
    <p:extLst>
      <p:ext uri="{BB962C8B-B14F-4D97-AF65-F5344CB8AC3E}">
        <p14:creationId xmlns:p14="http://schemas.microsoft.com/office/powerpoint/2010/main" val="129652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29BD5EC-DDE7-4072-B35B-FABE508489D9}" type="datetimeFigureOut">
              <a:rPr lang="es-PE" smtClean="0"/>
              <a:t>26/11/23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DB8C4704-86CD-40E5-82C1-FCB79141DC92}" type="slidenum">
              <a:rPr lang="es-PE" smtClean="0"/>
              <a:t>‹Nº›</a:t>
            </a:fld>
            <a:endParaRPr lang="es-PE"/>
          </a:p>
        </p:txBody>
      </p:sp>
    </p:spTree>
    <p:extLst>
      <p:ext uri="{BB962C8B-B14F-4D97-AF65-F5344CB8AC3E}">
        <p14:creationId xmlns:p14="http://schemas.microsoft.com/office/powerpoint/2010/main" val="1283680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29BD5EC-DDE7-4072-B35B-FABE508489D9}" type="datetimeFigureOut">
              <a:rPr lang="es-PE" smtClean="0"/>
              <a:t>26/11/23</a:t>
            </a:fld>
            <a:endParaRPr lang="es-P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P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B8C4704-86CD-40E5-82C1-FCB79141DC92}" type="slidenum">
              <a:rPr lang="es-PE" smtClean="0"/>
              <a:t>‹Nº›</a:t>
            </a:fld>
            <a:endParaRPr lang="es-P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211964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0.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ítulo 2">
            <a:extLst>
              <a:ext uri="{FF2B5EF4-FFF2-40B4-BE49-F238E27FC236}">
                <a16:creationId xmlns:a16="http://schemas.microsoft.com/office/drawing/2014/main" id="{6F0629F1-97E2-7DBC-C168-C5132C8BEA1A}"/>
              </a:ext>
            </a:extLst>
          </p:cNvPr>
          <p:cNvSpPr txBox="1">
            <a:spLocks/>
          </p:cNvSpPr>
          <p:nvPr/>
        </p:nvSpPr>
        <p:spPr>
          <a:xfrm>
            <a:off x="2246027" y="7851664"/>
            <a:ext cx="2035126" cy="5870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PE" sz="2800" b="0" i="0" u="none" strike="noStrike" kern="1200" cap="none" spc="300" normalizeH="0" baseline="0" noProof="0" dirty="0">
                <a:ln>
                  <a:noFill/>
                </a:ln>
                <a:solidFill>
                  <a:prstClr val="white"/>
                </a:solidFill>
                <a:effectLst/>
                <a:uLnTx/>
                <a:uFillTx/>
                <a:latin typeface="Poppins Light" pitchFamily="2" charset="77"/>
                <a:ea typeface="+mn-ea"/>
                <a:cs typeface="Poppins Light" pitchFamily="2" charset="77"/>
              </a:rPr>
              <a:t>2023</a:t>
            </a:r>
          </a:p>
        </p:txBody>
      </p:sp>
      <p:sp>
        <p:nvSpPr>
          <p:cNvPr id="10" name="Subtítulo 2">
            <a:extLst>
              <a:ext uri="{FF2B5EF4-FFF2-40B4-BE49-F238E27FC236}">
                <a16:creationId xmlns:a16="http://schemas.microsoft.com/office/drawing/2014/main" id="{C2EDB7F9-85A3-8DA3-3EAE-1C7AD3C84374}"/>
              </a:ext>
            </a:extLst>
          </p:cNvPr>
          <p:cNvSpPr txBox="1">
            <a:spLocks/>
          </p:cNvSpPr>
          <p:nvPr/>
        </p:nvSpPr>
        <p:spPr>
          <a:xfrm>
            <a:off x="4996394" y="5788882"/>
            <a:ext cx="2035126" cy="5870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PE" sz="2800" b="0" i="0" u="none" strike="noStrike" kern="1200" cap="none" spc="300" normalizeH="0" baseline="0" noProof="0" dirty="0">
                <a:ln>
                  <a:noFill/>
                </a:ln>
                <a:solidFill>
                  <a:prstClr val="white"/>
                </a:solidFill>
                <a:effectLst/>
                <a:uLnTx/>
                <a:uFillTx/>
                <a:latin typeface="Poppins Light" pitchFamily="2" charset="77"/>
                <a:ea typeface="+mn-ea"/>
                <a:cs typeface="Poppins Light" pitchFamily="2" charset="77"/>
              </a:rPr>
              <a:t>2023</a:t>
            </a:r>
          </a:p>
        </p:txBody>
      </p:sp>
      <p:pic>
        <p:nvPicPr>
          <p:cNvPr id="3" name="Imagen 2"/>
          <p:cNvPicPr>
            <a:picLocks noChangeAspect="1"/>
          </p:cNvPicPr>
          <p:nvPr/>
        </p:nvPicPr>
        <p:blipFill>
          <a:blip r:embed="rId3"/>
          <a:stretch>
            <a:fillRect/>
          </a:stretch>
        </p:blipFill>
        <p:spPr>
          <a:xfrm>
            <a:off x="0" y="0"/>
            <a:ext cx="12192000" cy="6858000"/>
          </a:xfrm>
          <a:prstGeom prst="rect">
            <a:avLst/>
          </a:prstGeom>
        </p:spPr>
      </p:pic>
      <p:sp>
        <p:nvSpPr>
          <p:cNvPr id="8" name="Rectángulo 7"/>
          <p:cNvSpPr/>
          <p:nvPr/>
        </p:nvSpPr>
        <p:spPr>
          <a:xfrm>
            <a:off x="6932381" y="2663984"/>
            <a:ext cx="4124131" cy="55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9" name="CuadroTexto 8"/>
          <p:cNvSpPr txBox="1"/>
          <p:nvPr/>
        </p:nvSpPr>
        <p:spPr>
          <a:xfrm>
            <a:off x="6592503" y="3374537"/>
            <a:ext cx="5002164" cy="830997"/>
          </a:xfrm>
          <a:prstGeom prst="rect">
            <a:avLst/>
          </a:prstGeom>
          <a:noFill/>
        </p:spPr>
        <p:txBody>
          <a:bodyPr wrap="square" rtlCol="0">
            <a:spAutoFit/>
          </a:bodyPr>
          <a:lstStyle/>
          <a:p>
            <a:pPr algn="ctr"/>
            <a:r>
              <a:rPr lang="en-US" sz="1600" b="1" dirty="0">
                <a:solidFill>
                  <a:schemeClr val="bg1"/>
                </a:solidFill>
                <a:latin typeface="Arial" panose="020B0604020202020204" pitchFamily="34" charset="0"/>
                <a:cs typeface="Arial" panose="020B0604020202020204" pitchFamily="34" charset="0"/>
              </a:rPr>
              <a:t>SEMINARIO “PERSPECTIVAS DE LA FACILITACIÓN DEL COMERCIO EN AMERICA LATINA Y </a:t>
            </a:r>
            <a:r>
              <a:rPr lang="en-US" sz="1600" b="1">
                <a:solidFill>
                  <a:schemeClr val="bg1"/>
                </a:solidFill>
                <a:latin typeface="Arial" panose="020B0604020202020204" pitchFamily="34" charset="0"/>
                <a:cs typeface="Arial" panose="020B0604020202020204" pitchFamily="34" charset="0"/>
              </a:rPr>
              <a:t>EL CARIBE”</a:t>
            </a:r>
            <a:endParaRPr lang="es-PE" sz="1600" b="1" dirty="0">
              <a:solidFill>
                <a:schemeClr val="bg1"/>
              </a:solidFill>
              <a:latin typeface="Arial" panose="020B0604020202020204" pitchFamily="34" charset="0"/>
              <a:cs typeface="Arial" panose="020B0604020202020204" pitchFamily="34" charset="0"/>
            </a:endParaRPr>
          </a:p>
        </p:txBody>
      </p:sp>
      <p:sp>
        <p:nvSpPr>
          <p:cNvPr id="11" name="CuadroTexto 10"/>
          <p:cNvSpPr txBox="1"/>
          <p:nvPr/>
        </p:nvSpPr>
        <p:spPr>
          <a:xfrm>
            <a:off x="7031520" y="4731441"/>
            <a:ext cx="4139098" cy="338554"/>
          </a:xfrm>
          <a:prstGeom prst="rect">
            <a:avLst/>
          </a:prstGeom>
          <a:noFill/>
        </p:spPr>
        <p:txBody>
          <a:bodyPr wrap="square" rtlCol="0">
            <a:spAutoFit/>
          </a:bodyPr>
          <a:lstStyle/>
          <a:p>
            <a:pPr algn="ctr"/>
            <a:r>
              <a:rPr lang="es-PE"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27 de noviembre de 2023</a:t>
            </a:r>
            <a:endPar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Rectángulo 11"/>
          <p:cNvSpPr/>
          <p:nvPr/>
        </p:nvSpPr>
        <p:spPr>
          <a:xfrm>
            <a:off x="7031520" y="4508923"/>
            <a:ext cx="412413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D975D88A-85E8-1091-DB28-FE69193733CD}"/>
              </a:ext>
            </a:extLst>
          </p:cNvPr>
          <p:cNvSpPr/>
          <p:nvPr/>
        </p:nvSpPr>
        <p:spPr>
          <a:xfrm>
            <a:off x="559293" y="159798"/>
            <a:ext cx="497150" cy="5237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3" name="Rectángulo 12">
            <a:extLst>
              <a:ext uri="{FF2B5EF4-FFF2-40B4-BE49-F238E27FC236}">
                <a16:creationId xmlns:a16="http://schemas.microsoft.com/office/drawing/2014/main" id="{0C9D810D-DA59-BE0B-066C-1C65D3B0E01F}"/>
              </a:ext>
            </a:extLst>
          </p:cNvPr>
          <p:cNvSpPr/>
          <p:nvPr/>
        </p:nvSpPr>
        <p:spPr>
          <a:xfrm>
            <a:off x="9758039" y="50306"/>
            <a:ext cx="1684190" cy="633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4" name="Forma libre 13">
            <a:extLst>
              <a:ext uri="{FF2B5EF4-FFF2-40B4-BE49-F238E27FC236}">
                <a16:creationId xmlns:a16="http://schemas.microsoft.com/office/drawing/2014/main" id="{8CB2AE6D-8372-6EE8-E622-0B67342A5044}"/>
              </a:ext>
            </a:extLst>
          </p:cNvPr>
          <p:cNvSpPr/>
          <p:nvPr/>
        </p:nvSpPr>
        <p:spPr>
          <a:xfrm>
            <a:off x="427449" y="1778318"/>
            <a:ext cx="5945546" cy="4304109"/>
          </a:xfrm>
          <a:custGeom>
            <a:avLst/>
            <a:gdLst>
              <a:gd name="connsiteX0" fmla="*/ 3521764 w 5182613"/>
              <a:gd name="connsiteY0" fmla="*/ 2805406 h 4130353"/>
              <a:gd name="connsiteX1" fmla="*/ 4597388 w 5182613"/>
              <a:gd name="connsiteY1" fmla="*/ 2805406 h 4130353"/>
              <a:gd name="connsiteX2" fmla="*/ 4597388 w 5182613"/>
              <a:gd name="connsiteY2" fmla="*/ 3708416 h 4130353"/>
              <a:gd name="connsiteX3" fmla="*/ 3521764 w 5182613"/>
              <a:gd name="connsiteY3" fmla="*/ 3708416 h 4130353"/>
              <a:gd name="connsiteX4" fmla="*/ 1760882 w 5182613"/>
              <a:gd name="connsiteY4" fmla="*/ 2805406 h 4130353"/>
              <a:gd name="connsiteX5" fmla="*/ 3421731 w 5182613"/>
              <a:gd name="connsiteY5" fmla="*/ 2805406 h 4130353"/>
              <a:gd name="connsiteX6" fmla="*/ 3421731 w 5182613"/>
              <a:gd name="connsiteY6" fmla="*/ 4130353 h 4130353"/>
              <a:gd name="connsiteX7" fmla="*/ 1760882 w 5182613"/>
              <a:gd name="connsiteY7" fmla="*/ 4130353 h 4130353"/>
              <a:gd name="connsiteX8" fmla="*/ 585225 w 5182613"/>
              <a:gd name="connsiteY8" fmla="*/ 2805406 h 4130353"/>
              <a:gd name="connsiteX9" fmla="*/ 1660849 w 5182613"/>
              <a:gd name="connsiteY9" fmla="*/ 2805406 h 4130353"/>
              <a:gd name="connsiteX10" fmla="*/ 1660849 w 5182613"/>
              <a:gd name="connsiteY10" fmla="*/ 3708416 h 4130353"/>
              <a:gd name="connsiteX11" fmla="*/ 585225 w 5182613"/>
              <a:gd name="connsiteY11" fmla="*/ 3708416 h 4130353"/>
              <a:gd name="connsiteX12" fmla="*/ 1760882 w 5182613"/>
              <a:gd name="connsiteY12" fmla="*/ 1384042 h 4130353"/>
              <a:gd name="connsiteX13" fmla="*/ 3421731 w 5182613"/>
              <a:gd name="connsiteY13" fmla="*/ 1384042 h 4130353"/>
              <a:gd name="connsiteX14" fmla="*/ 3421731 w 5182613"/>
              <a:gd name="connsiteY14" fmla="*/ 2708989 h 4130353"/>
              <a:gd name="connsiteX15" fmla="*/ 1760882 w 5182613"/>
              <a:gd name="connsiteY15" fmla="*/ 2708989 h 4130353"/>
              <a:gd name="connsiteX16" fmla="*/ 3521764 w 5182613"/>
              <a:gd name="connsiteY16" fmla="*/ 1384041 h 4130353"/>
              <a:gd name="connsiteX17" fmla="*/ 5182613 w 5182613"/>
              <a:gd name="connsiteY17" fmla="*/ 1384041 h 4130353"/>
              <a:gd name="connsiteX18" fmla="*/ 5182613 w 5182613"/>
              <a:gd name="connsiteY18" fmla="*/ 2708988 h 4130353"/>
              <a:gd name="connsiteX19" fmla="*/ 3521764 w 5182613"/>
              <a:gd name="connsiteY19" fmla="*/ 2708988 h 4130353"/>
              <a:gd name="connsiteX20" fmla="*/ 0 w 5182613"/>
              <a:gd name="connsiteY20" fmla="*/ 1384041 h 4130353"/>
              <a:gd name="connsiteX21" fmla="*/ 1660849 w 5182613"/>
              <a:gd name="connsiteY21" fmla="*/ 1384041 h 4130353"/>
              <a:gd name="connsiteX22" fmla="*/ 1660849 w 5182613"/>
              <a:gd name="connsiteY22" fmla="*/ 2708988 h 4130353"/>
              <a:gd name="connsiteX23" fmla="*/ 0 w 5182613"/>
              <a:gd name="connsiteY23" fmla="*/ 2708988 h 4130353"/>
              <a:gd name="connsiteX24" fmla="*/ 3521764 w 5182613"/>
              <a:gd name="connsiteY24" fmla="*/ 421937 h 4130353"/>
              <a:gd name="connsiteX25" fmla="*/ 4597388 w 5182613"/>
              <a:gd name="connsiteY25" fmla="*/ 421937 h 4130353"/>
              <a:gd name="connsiteX26" fmla="*/ 4597388 w 5182613"/>
              <a:gd name="connsiteY26" fmla="*/ 1324947 h 4130353"/>
              <a:gd name="connsiteX27" fmla="*/ 3521764 w 5182613"/>
              <a:gd name="connsiteY27" fmla="*/ 1324947 h 4130353"/>
              <a:gd name="connsiteX28" fmla="*/ 585225 w 5182613"/>
              <a:gd name="connsiteY28" fmla="*/ 421937 h 4130353"/>
              <a:gd name="connsiteX29" fmla="*/ 1660849 w 5182613"/>
              <a:gd name="connsiteY29" fmla="*/ 421937 h 4130353"/>
              <a:gd name="connsiteX30" fmla="*/ 1660849 w 5182613"/>
              <a:gd name="connsiteY30" fmla="*/ 1324947 h 4130353"/>
              <a:gd name="connsiteX31" fmla="*/ 585225 w 5182613"/>
              <a:gd name="connsiteY31" fmla="*/ 1324947 h 4130353"/>
              <a:gd name="connsiteX32" fmla="*/ 1760882 w 5182613"/>
              <a:gd name="connsiteY32" fmla="*/ 0 h 4130353"/>
              <a:gd name="connsiteX33" fmla="*/ 3421731 w 5182613"/>
              <a:gd name="connsiteY33" fmla="*/ 0 h 4130353"/>
              <a:gd name="connsiteX34" fmla="*/ 3421731 w 5182613"/>
              <a:gd name="connsiteY34" fmla="*/ 1324947 h 4130353"/>
              <a:gd name="connsiteX35" fmla="*/ 1760882 w 5182613"/>
              <a:gd name="connsiteY35" fmla="*/ 1324947 h 413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82613" h="4130353">
                <a:moveTo>
                  <a:pt x="3521764" y="2805406"/>
                </a:moveTo>
                <a:lnTo>
                  <a:pt x="4597388" y="2805406"/>
                </a:lnTo>
                <a:lnTo>
                  <a:pt x="4597388" y="3708416"/>
                </a:lnTo>
                <a:lnTo>
                  <a:pt x="3521764" y="3708416"/>
                </a:lnTo>
                <a:close/>
                <a:moveTo>
                  <a:pt x="1760882" y="2805406"/>
                </a:moveTo>
                <a:lnTo>
                  <a:pt x="3421731" y="2805406"/>
                </a:lnTo>
                <a:lnTo>
                  <a:pt x="3421731" y="4130353"/>
                </a:lnTo>
                <a:lnTo>
                  <a:pt x="1760882" y="4130353"/>
                </a:lnTo>
                <a:close/>
                <a:moveTo>
                  <a:pt x="585225" y="2805406"/>
                </a:moveTo>
                <a:lnTo>
                  <a:pt x="1660849" y="2805406"/>
                </a:lnTo>
                <a:lnTo>
                  <a:pt x="1660849" y="3708416"/>
                </a:lnTo>
                <a:lnTo>
                  <a:pt x="585225" y="3708416"/>
                </a:lnTo>
                <a:close/>
                <a:moveTo>
                  <a:pt x="1760882" y="1384042"/>
                </a:moveTo>
                <a:lnTo>
                  <a:pt x="3421731" y="1384042"/>
                </a:lnTo>
                <a:lnTo>
                  <a:pt x="3421731" y="2708989"/>
                </a:lnTo>
                <a:lnTo>
                  <a:pt x="1760882" y="2708989"/>
                </a:lnTo>
                <a:close/>
                <a:moveTo>
                  <a:pt x="3521764" y="1384041"/>
                </a:moveTo>
                <a:lnTo>
                  <a:pt x="5182613" y="1384041"/>
                </a:lnTo>
                <a:lnTo>
                  <a:pt x="5182613" y="2708988"/>
                </a:lnTo>
                <a:lnTo>
                  <a:pt x="3521764" y="2708988"/>
                </a:lnTo>
                <a:close/>
                <a:moveTo>
                  <a:pt x="0" y="1384041"/>
                </a:moveTo>
                <a:lnTo>
                  <a:pt x="1660849" y="1384041"/>
                </a:lnTo>
                <a:lnTo>
                  <a:pt x="1660849" y="2708988"/>
                </a:lnTo>
                <a:lnTo>
                  <a:pt x="0" y="2708988"/>
                </a:lnTo>
                <a:close/>
                <a:moveTo>
                  <a:pt x="3521764" y="421937"/>
                </a:moveTo>
                <a:lnTo>
                  <a:pt x="4597388" y="421937"/>
                </a:lnTo>
                <a:lnTo>
                  <a:pt x="4597388" y="1324947"/>
                </a:lnTo>
                <a:lnTo>
                  <a:pt x="3521764" y="1324947"/>
                </a:lnTo>
                <a:close/>
                <a:moveTo>
                  <a:pt x="585225" y="421937"/>
                </a:moveTo>
                <a:lnTo>
                  <a:pt x="1660849" y="421937"/>
                </a:lnTo>
                <a:lnTo>
                  <a:pt x="1660849" y="1324947"/>
                </a:lnTo>
                <a:lnTo>
                  <a:pt x="585225" y="1324947"/>
                </a:lnTo>
                <a:close/>
                <a:moveTo>
                  <a:pt x="1760882" y="0"/>
                </a:moveTo>
                <a:lnTo>
                  <a:pt x="3421731" y="0"/>
                </a:lnTo>
                <a:lnTo>
                  <a:pt x="3421731" y="1324947"/>
                </a:lnTo>
                <a:lnTo>
                  <a:pt x="1760882" y="1324947"/>
                </a:lnTo>
                <a:close/>
              </a:path>
            </a:pathLst>
          </a:custGeom>
          <a:blipFill>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E" dirty="0"/>
          </a:p>
        </p:txBody>
      </p:sp>
      <p:pic>
        <p:nvPicPr>
          <p:cNvPr id="1026" name="Picture 2" descr="Uso del Logo &amp;quot;Con Punche Perú&amp;quot; - Informes y publicaciones -  Hospital Nacional Hipólito Unanue - Plataforma del Estado Peruano">
            <a:extLst>
              <a:ext uri="{FF2B5EF4-FFF2-40B4-BE49-F238E27FC236}">
                <a16:creationId xmlns:a16="http://schemas.microsoft.com/office/drawing/2014/main" id="{AB291E5F-0A79-7346-AEDB-9A4FEDEAA27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03876" y="156981"/>
            <a:ext cx="1108325" cy="6682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 publicó decreto para el uso del logo del Bicentenario en el 2021 -  Noticias - Ministerio de Cultura - Plataforma del Estado Peruano">
            <a:extLst>
              <a:ext uri="{FF2B5EF4-FFF2-40B4-BE49-F238E27FC236}">
                <a16:creationId xmlns:a16="http://schemas.microsoft.com/office/drawing/2014/main" id="{A691D901-161C-2E1A-7C09-F0F9FD4145D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0411" t="19716" r="15395" b="17875"/>
          <a:stretch/>
        </p:blipFill>
        <p:spPr bwMode="auto">
          <a:xfrm>
            <a:off x="10591904" y="158509"/>
            <a:ext cx="1157428" cy="6332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BF02A13-9006-41DF-B9FE-65FF55933A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091" y="262330"/>
            <a:ext cx="1439355" cy="476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477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5">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bject 2"/>
          <p:cNvSpPr txBox="1">
            <a:spLocks noGrp="1"/>
          </p:cNvSpPr>
          <p:nvPr>
            <p:ph type="title"/>
          </p:nvPr>
        </p:nvSpPr>
        <p:spPr>
          <a:xfrm>
            <a:off x="492370" y="516835"/>
            <a:ext cx="3084844" cy="5772840"/>
          </a:xfrm>
          <a:prstGeom prst="rect">
            <a:avLst/>
          </a:prstGeom>
        </p:spPr>
        <p:txBody>
          <a:bodyPr vert="horz" lIns="0" tIns="13335" rIns="0" bIns="0" rtlCol="0" anchor="ctr">
            <a:normAutofit/>
          </a:bodyPr>
          <a:lstStyle/>
          <a:p>
            <a:pPr marL="12700">
              <a:spcBef>
                <a:spcPts val="105"/>
              </a:spcBef>
            </a:pPr>
            <a:r>
              <a:rPr lang="es-PE" sz="3600" dirty="0">
                <a:solidFill>
                  <a:srgbClr val="FFFFFF"/>
                </a:solidFill>
                <a:latin typeface="Arial"/>
                <a:cs typeface="Arial"/>
              </a:rPr>
              <a:t>Actividades d</a:t>
            </a:r>
            <a:r>
              <a:rPr lang="es-ES" sz="3600" dirty="0">
                <a:solidFill>
                  <a:srgbClr val="FFFFFF"/>
                </a:solidFill>
                <a:latin typeface="Arial"/>
                <a:cs typeface="Arial"/>
              </a:rPr>
              <a:t>el Comité de Facilitación del Comercio y Cooperación Aduanera (PPT Perú 2023)</a:t>
            </a:r>
            <a:endParaRPr lang="es-PE" sz="3600" dirty="0">
              <a:solidFill>
                <a:srgbClr val="FFFFFF"/>
              </a:solidFill>
              <a:latin typeface="Arial"/>
              <a:cs typeface="Arial"/>
            </a:endParaRPr>
          </a:p>
        </p:txBody>
      </p:sp>
      <p:sp>
        <p:nvSpPr>
          <p:cNvPr id="13" name="Rectangle 17">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9" name="Diagrama 8">
            <a:extLst>
              <a:ext uri="{FF2B5EF4-FFF2-40B4-BE49-F238E27FC236}">
                <a16:creationId xmlns:a16="http://schemas.microsoft.com/office/drawing/2014/main" id="{3E75E42C-E72B-735C-0A10-5CAF1CCA3D2C}"/>
              </a:ext>
            </a:extLst>
          </p:cNvPr>
          <p:cNvGraphicFramePr/>
          <p:nvPr>
            <p:extLst>
              <p:ext uri="{D42A27DB-BD31-4B8C-83A1-F6EECF244321}">
                <p14:modId xmlns:p14="http://schemas.microsoft.com/office/powerpoint/2010/main" val="528155785"/>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5714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097280" y="449888"/>
            <a:ext cx="10058400" cy="1450757"/>
          </a:xfrm>
          <a:prstGeom prst="rect">
            <a:avLst/>
          </a:prstGeom>
        </p:spPr>
        <p:txBody>
          <a:bodyPr vert="horz" lIns="91440" tIns="45720" rIns="91440" bIns="45720" rtlCol="0" anchor="b">
            <a:noAutofit/>
          </a:bodyPr>
          <a:lstStyle/>
          <a:p>
            <a:r>
              <a:rPr lang="es-ES_tradnl" sz="3200" b="1" dirty="0">
                <a:solidFill>
                  <a:srgbClr val="C00000"/>
                </a:solidFill>
              </a:rPr>
              <a:t>Grupo de técnico de la ventanilla única de comercio exterior</a:t>
            </a:r>
            <a:br>
              <a:rPr lang="es-ES_tradnl" sz="3200" b="1" dirty="0">
                <a:solidFill>
                  <a:srgbClr val="C00000"/>
                </a:solidFill>
              </a:rPr>
            </a:br>
            <a:br>
              <a:rPr lang="es-ES_tradnl" sz="3200" b="1" dirty="0">
                <a:solidFill>
                  <a:srgbClr val="C00000"/>
                </a:solidFill>
              </a:rPr>
            </a:br>
            <a:r>
              <a:rPr lang="es-ES_tradnl" sz="3200" b="1" kern="1200" spc="-50" baseline="0" dirty="0">
                <a:solidFill>
                  <a:srgbClr val="C00000"/>
                </a:solidFill>
                <a:latin typeface="+mj-lt"/>
                <a:ea typeface="+mj-ea"/>
                <a:cs typeface="+mj-cs"/>
              </a:rPr>
              <a:t>Implementación del Visualizador de Documentos electrónicos de las Ventanillas Únicas</a:t>
            </a:r>
          </a:p>
        </p:txBody>
      </p:sp>
      <p:pic>
        <p:nvPicPr>
          <p:cNvPr id="12290" name="Picture 2" descr="Comercio entre Chile, Colombia, México y Perú, se dinamiza con aplicación  de los Requisitos Específicos de Origen de la Alianza del Pacífico. –  Agencia Peruana de Noticias">
            <a:extLst>
              <a:ext uri="{FF2B5EF4-FFF2-40B4-BE49-F238E27FC236}">
                <a16:creationId xmlns:a16="http://schemas.microsoft.com/office/drawing/2014/main" id="{BC97F16A-73B9-035D-95EE-EDF7CD14FB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471" r="37003" b="2"/>
          <a:stretch/>
        </p:blipFill>
        <p:spPr bwMode="auto">
          <a:xfrm>
            <a:off x="1097280" y="2438833"/>
            <a:ext cx="3094997" cy="3471012"/>
          </a:xfrm>
          <a:prstGeom prst="rect">
            <a:avLst/>
          </a:prstGeom>
          <a:noFill/>
          <a:extLst>
            <a:ext uri="{909E8E84-426E-40DD-AFC4-6F175D3DCCD1}">
              <a14:hiddenFill xmlns:a14="http://schemas.microsoft.com/office/drawing/2010/main">
                <a:solidFill>
                  <a:srgbClr val="FFFFFF"/>
                </a:solidFill>
              </a14:hiddenFill>
            </a:ext>
          </a:extLst>
        </p:spPr>
      </p:pic>
      <p:sp>
        <p:nvSpPr>
          <p:cNvPr id="3" name="object 3"/>
          <p:cNvSpPr txBox="1"/>
          <p:nvPr/>
        </p:nvSpPr>
        <p:spPr>
          <a:xfrm>
            <a:off x="4639733" y="2060091"/>
            <a:ext cx="7067853" cy="4228495"/>
          </a:xfrm>
          <a:prstGeom prst="rect">
            <a:avLst/>
          </a:prstGeom>
        </p:spPr>
        <p:txBody>
          <a:bodyPr vert="horz" lIns="0" tIns="45720" rIns="0" bIns="45720" rtlCol="0">
            <a:normAutofit fontScale="92500" lnSpcReduction="20000"/>
          </a:bodyPr>
          <a:lstStyle/>
          <a:p>
            <a:pPr marL="299085" marR="5080" indent="-287020" defTabSz="914400">
              <a:lnSpc>
                <a:spcPct val="90000"/>
              </a:lnSpc>
              <a:spcBef>
                <a:spcPts val="5"/>
              </a:spcBef>
              <a:buClr>
                <a:schemeClr val="accent1"/>
              </a:buClr>
              <a:buFont typeface="Calibri" panose="020F0502020204030204" pitchFamily="34" charset="0"/>
              <a:buChar char="•"/>
              <a:tabLst>
                <a:tab pos="299720" algn="l"/>
              </a:tabLst>
            </a:pPr>
            <a:r>
              <a:rPr lang="es-ES_tradnl" b="0" i="0" dirty="0">
                <a:solidFill>
                  <a:schemeClr val="tx1">
                    <a:lumMod val="75000"/>
                    <a:lumOff val="25000"/>
                  </a:schemeClr>
                </a:solidFill>
                <a:effectLst/>
              </a:rPr>
              <a:t>Permite que los documentos electrónicos sean considerados como válidos </a:t>
            </a:r>
            <a:r>
              <a:rPr lang="en-US" b="0" i="0" dirty="0" err="1">
                <a:solidFill>
                  <a:schemeClr val="tx1">
                    <a:lumMod val="75000"/>
                    <a:lumOff val="25000"/>
                  </a:schemeClr>
                </a:solidFill>
                <a:effectLst/>
              </a:rPr>
              <a:t>países</a:t>
            </a:r>
            <a:r>
              <a:rPr lang="en-US" b="0" i="0" dirty="0">
                <a:solidFill>
                  <a:schemeClr val="tx1">
                    <a:lumMod val="75000"/>
                    <a:lumOff val="25000"/>
                  </a:schemeClr>
                </a:solidFill>
                <a:effectLst/>
              </a:rPr>
              <a:t> de destino de la Alianza del Pacífico; y la </a:t>
            </a:r>
            <a:r>
              <a:rPr lang="es-ES_tradnl" dirty="0">
                <a:solidFill>
                  <a:schemeClr val="tx1">
                    <a:lumMod val="75000"/>
                    <a:lumOff val="25000"/>
                  </a:schemeClr>
                </a:solidFill>
              </a:rPr>
              <a:t>por las autoridades competentes del país de destino, sin tener que exigir el documento original en físico.</a:t>
            </a:r>
            <a:endParaRPr lang="es-ES_tradnl" spc="-5" dirty="0">
              <a:solidFill>
                <a:schemeClr val="tx1">
                  <a:lumMod val="75000"/>
                  <a:lumOff val="25000"/>
                </a:schemeClr>
              </a:solidFill>
            </a:endParaRPr>
          </a:p>
          <a:p>
            <a:pPr marL="299085" marR="5080" indent="-287020" defTabSz="914400">
              <a:lnSpc>
                <a:spcPct val="90000"/>
              </a:lnSpc>
              <a:spcBef>
                <a:spcPts val="5"/>
              </a:spcBef>
              <a:buClr>
                <a:schemeClr val="accent1"/>
              </a:buClr>
              <a:buFont typeface="Calibri" panose="020F0502020204030204" pitchFamily="34" charset="0"/>
              <a:buChar char="•"/>
              <a:tabLst>
                <a:tab pos="299720" algn="l"/>
              </a:tabLst>
            </a:pPr>
            <a:r>
              <a:rPr lang="es-ES_tradnl" spc="-5" dirty="0">
                <a:solidFill>
                  <a:schemeClr val="tx1">
                    <a:lumMod val="75000"/>
                    <a:lumOff val="25000"/>
                  </a:schemeClr>
                </a:solidFill>
              </a:rPr>
              <a:t>L</a:t>
            </a:r>
            <a:r>
              <a:rPr lang="es-ES_tradnl" dirty="0">
                <a:solidFill>
                  <a:schemeClr val="tx1">
                    <a:lumMod val="75000"/>
                    <a:lumOff val="25000"/>
                  </a:schemeClr>
                </a:solidFill>
              </a:rPr>
              <a:t>ista de los documentos electrónicos disponibles para dicha consulta</a:t>
            </a:r>
          </a:p>
          <a:p>
            <a:pPr defTabSz="914400">
              <a:lnSpc>
                <a:spcPct val="90000"/>
              </a:lnSpc>
              <a:buClr>
                <a:schemeClr val="accent1"/>
              </a:buClr>
              <a:buFont typeface="Calibri" panose="020F0502020204030204" pitchFamily="34" charset="0"/>
              <a:buChar char="•"/>
            </a:pPr>
            <a:r>
              <a:rPr lang="es-ES_tradnl" dirty="0">
                <a:solidFill>
                  <a:schemeClr val="tx1">
                    <a:lumMod val="75000"/>
                    <a:lumOff val="25000"/>
                  </a:schemeClr>
                </a:solidFill>
              </a:rPr>
              <a:t> </a:t>
            </a:r>
            <a:r>
              <a:rPr lang="es-ES_tradnl" b="1" dirty="0">
                <a:solidFill>
                  <a:schemeClr val="tx1">
                    <a:lumMod val="75000"/>
                    <a:lumOff val="25000"/>
                  </a:schemeClr>
                </a:solidFill>
              </a:rPr>
              <a:t>Perú: “</a:t>
            </a:r>
            <a:r>
              <a:rPr lang="es-ES_tradnl" dirty="0">
                <a:solidFill>
                  <a:schemeClr val="tx1">
                    <a:lumMod val="75000"/>
                    <a:lumOff val="25000"/>
                  </a:schemeClr>
                </a:solidFill>
              </a:rPr>
              <a:t>Certificados de Libre Comercialización de Alimentos de Consumo Humano”, “Certificados Sanitarios Oficiales de Exportación de Alimentos de Consumo Humano”, y “Certificados Sanitario Andino de Exportación o Reexportación de Animales, Productos y Subproductos de Origen Animal” </a:t>
            </a:r>
          </a:p>
          <a:p>
            <a:pPr defTabSz="914400">
              <a:lnSpc>
                <a:spcPct val="90000"/>
              </a:lnSpc>
              <a:buClr>
                <a:schemeClr val="accent1"/>
              </a:buClr>
              <a:buFont typeface="Calibri" panose="020F0502020204030204" pitchFamily="34" charset="0"/>
              <a:buChar char="•"/>
            </a:pPr>
            <a:r>
              <a:rPr lang="es-ES_tradnl" dirty="0">
                <a:solidFill>
                  <a:schemeClr val="tx1">
                    <a:lumMod val="75000"/>
                    <a:lumOff val="25000"/>
                  </a:schemeClr>
                </a:solidFill>
              </a:rPr>
              <a:t> </a:t>
            </a:r>
            <a:r>
              <a:rPr lang="es-ES_tradnl" b="1" dirty="0">
                <a:solidFill>
                  <a:schemeClr val="tx1">
                    <a:lumMod val="75000"/>
                    <a:lumOff val="25000"/>
                  </a:schemeClr>
                </a:solidFill>
              </a:rPr>
              <a:t>Colombia: </a:t>
            </a:r>
            <a:r>
              <a:rPr lang="es-ES_tradnl" dirty="0">
                <a:solidFill>
                  <a:schemeClr val="tx1">
                    <a:lumMod val="75000"/>
                    <a:lumOff val="25000"/>
                  </a:schemeClr>
                </a:solidFill>
              </a:rPr>
              <a:t>“Certificados Zoosanitarios”</a:t>
            </a:r>
          </a:p>
          <a:p>
            <a:pPr defTabSz="914400">
              <a:lnSpc>
                <a:spcPct val="90000"/>
              </a:lnSpc>
              <a:buClr>
                <a:schemeClr val="accent1"/>
              </a:buClr>
              <a:buFont typeface="Calibri" panose="020F0502020204030204" pitchFamily="34" charset="0"/>
              <a:buChar char="•"/>
            </a:pPr>
            <a:r>
              <a:rPr lang="es-ES_tradnl" dirty="0">
                <a:solidFill>
                  <a:schemeClr val="tx1">
                    <a:lumMod val="75000"/>
                    <a:lumOff val="25000"/>
                  </a:schemeClr>
                </a:solidFill>
              </a:rPr>
              <a:t> </a:t>
            </a:r>
            <a:r>
              <a:rPr lang="es-ES_tradnl" b="1" dirty="0">
                <a:solidFill>
                  <a:schemeClr val="tx1">
                    <a:lumMod val="75000"/>
                    <a:lumOff val="25000"/>
                  </a:schemeClr>
                </a:solidFill>
              </a:rPr>
              <a:t>Chile: “</a:t>
            </a:r>
            <a:r>
              <a:rPr lang="es-ES_tradnl" dirty="0">
                <a:solidFill>
                  <a:schemeClr val="tx1">
                    <a:lumMod val="75000"/>
                    <a:lumOff val="25000"/>
                  </a:schemeClr>
                </a:solidFill>
              </a:rPr>
              <a:t>Certificado Sanitario para productos de la Pesca y Acuicultura destinados a consumo humano”</a:t>
            </a:r>
          </a:p>
          <a:p>
            <a:pPr defTabSz="914400">
              <a:lnSpc>
                <a:spcPct val="90000"/>
              </a:lnSpc>
              <a:buClr>
                <a:schemeClr val="accent1"/>
              </a:buClr>
              <a:buFont typeface="Calibri" panose="020F0502020204030204" pitchFamily="34" charset="0"/>
              <a:buChar char="•"/>
            </a:pPr>
            <a:r>
              <a:rPr lang="es-ES_tradnl" dirty="0">
                <a:solidFill>
                  <a:schemeClr val="tx1">
                    <a:lumMod val="75000"/>
                    <a:lumOff val="25000"/>
                  </a:schemeClr>
                </a:solidFill>
              </a:rPr>
              <a:t> </a:t>
            </a:r>
            <a:r>
              <a:rPr lang="es-ES_tradnl" b="1" dirty="0">
                <a:solidFill>
                  <a:schemeClr val="tx1">
                    <a:lumMod val="75000"/>
                    <a:lumOff val="25000"/>
                  </a:schemeClr>
                </a:solidFill>
              </a:rPr>
              <a:t>México: </a:t>
            </a:r>
            <a:r>
              <a:rPr lang="es-ES_tradnl" dirty="0">
                <a:solidFill>
                  <a:schemeClr val="tx1">
                    <a:lumMod val="75000"/>
                    <a:lumOff val="25000"/>
                  </a:schemeClr>
                </a:solidFill>
              </a:rPr>
              <a:t>“Certificado electrónico Zoosanitario y certificado de sanidad acuícola” y los “Certificados de Origen de artículos mexicanos”.</a:t>
            </a:r>
          </a:p>
          <a:p>
            <a:pPr defTabSz="914400">
              <a:lnSpc>
                <a:spcPct val="90000"/>
              </a:lnSpc>
              <a:buClr>
                <a:schemeClr val="accent1"/>
              </a:buClr>
              <a:buFont typeface="Calibri" panose="020F0502020204030204" pitchFamily="34" charset="0"/>
            </a:pPr>
            <a:endParaRPr lang="es-ES_tradnl" dirty="0">
              <a:solidFill>
                <a:schemeClr val="tx1">
                  <a:lumMod val="75000"/>
                  <a:lumOff val="25000"/>
                </a:schemeClr>
              </a:solidFill>
            </a:endParaRPr>
          </a:p>
          <a:p>
            <a:pPr defTabSz="914400">
              <a:lnSpc>
                <a:spcPct val="90000"/>
              </a:lnSpc>
              <a:buClr>
                <a:schemeClr val="accent1"/>
              </a:buClr>
              <a:buFont typeface="Calibri" panose="020F0502020204030204" pitchFamily="34" charset="0"/>
            </a:pPr>
            <a:r>
              <a:rPr lang="es-ES_tradnl" dirty="0">
                <a:solidFill>
                  <a:schemeClr val="tx1">
                    <a:lumMod val="75000"/>
                    <a:lumOff val="25000"/>
                  </a:schemeClr>
                </a:solidFill>
              </a:rPr>
              <a:t>Beneficios: Ahorro en traslados físicos y en dinero, ya que no existe necesidad de envío del documento original en físico; el ahorro en papel; la inmediatez de la consulta por parte de las autoridades competentes de los </a:t>
            </a:r>
            <a:r>
              <a:rPr lang="en-US" b="0" i="0" dirty="0" err="1">
                <a:solidFill>
                  <a:schemeClr val="tx1">
                    <a:lumMod val="75000"/>
                    <a:lumOff val="25000"/>
                  </a:schemeClr>
                </a:solidFill>
                <a:effectLst/>
              </a:rPr>
              <a:t>autenticidad</a:t>
            </a:r>
            <a:r>
              <a:rPr lang="en-US" b="0" i="0" dirty="0">
                <a:solidFill>
                  <a:schemeClr val="tx1">
                    <a:lumMod val="75000"/>
                    <a:lumOff val="25000"/>
                  </a:schemeClr>
                </a:solidFill>
                <a:effectLst/>
              </a:rPr>
              <a:t> del documento</a:t>
            </a:r>
          </a:p>
          <a:p>
            <a:pPr defTabSz="914400">
              <a:lnSpc>
                <a:spcPct val="90000"/>
              </a:lnSpc>
              <a:buClr>
                <a:schemeClr val="accent1"/>
              </a:buClr>
              <a:buFont typeface="Calibri" panose="020F0502020204030204" pitchFamily="34" charset="0"/>
            </a:pPr>
            <a:br>
              <a:rPr lang="en-US" sz="1400" dirty="0">
                <a:solidFill>
                  <a:schemeClr val="tx1">
                    <a:lumMod val="75000"/>
                    <a:lumOff val="25000"/>
                  </a:schemeClr>
                </a:solidFill>
              </a:rPr>
            </a:br>
            <a:endParaRPr lang="en-US" sz="1400" dirty="0">
              <a:solidFill>
                <a:schemeClr val="tx1">
                  <a:lumMod val="75000"/>
                  <a:lumOff val="2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83A63BD0-5B74-2328-BAB6-6552052D9E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3" y="0"/>
            <a:ext cx="12031662"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314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9" name="Rectangle 14348">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51" name="Rectangle 14350">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344" name="Picture 8">
            <a:extLst>
              <a:ext uri="{FF2B5EF4-FFF2-40B4-BE49-F238E27FC236}">
                <a16:creationId xmlns:a16="http://schemas.microsoft.com/office/drawing/2014/main" id="{E7076D8F-5204-BA75-108D-0B5563B83A3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94763" y="643467"/>
            <a:ext cx="10202474" cy="505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63" name="Rectangle 19462">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5" name="Rectangle 19464">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458" name="Picture 2">
            <a:extLst>
              <a:ext uri="{FF2B5EF4-FFF2-40B4-BE49-F238E27FC236}">
                <a16:creationId xmlns:a16="http://schemas.microsoft.com/office/drawing/2014/main" id="{A14A8926-5E68-982F-0704-F9E0BE81936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41415" y="643467"/>
            <a:ext cx="9309170" cy="505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96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63" name="Rectangle 19462">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5" name="Rectangle 19464">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1506" name="Picture 2">
            <a:extLst>
              <a:ext uri="{FF2B5EF4-FFF2-40B4-BE49-F238E27FC236}">
                <a16:creationId xmlns:a16="http://schemas.microsoft.com/office/drawing/2014/main" id="{BD66D7F6-5F36-B31F-76F9-AB045A1277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091" y="511608"/>
            <a:ext cx="10941323" cy="5911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124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63" name="Rectangle 19462">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5" name="Rectangle 19464">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3554" name="Picture 2">
            <a:extLst>
              <a:ext uri="{FF2B5EF4-FFF2-40B4-BE49-F238E27FC236}">
                <a16:creationId xmlns:a16="http://schemas.microsoft.com/office/drawing/2014/main" id="{D24546F0-BF27-350C-23F9-0F63BCBA48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169" y="962079"/>
            <a:ext cx="10941302" cy="333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538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63" name="Rectangle 19462">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5" name="Rectangle 19464">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6626" name="Picture 2">
            <a:extLst>
              <a:ext uri="{FF2B5EF4-FFF2-40B4-BE49-F238E27FC236}">
                <a16:creationId xmlns:a16="http://schemas.microsoft.com/office/drawing/2014/main" id="{A4EEF6FA-8D7C-ADA2-66CA-B7D0958718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647" y="918164"/>
            <a:ext cx="11337178" cy="460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592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79" name="Rectangle 10272">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280" name="Rectangle 10274">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bject 2"/>
          <p:cNvSpPr txBox="1">
            <a:spLocks noGrp="1"/>
          </p:cNvSpPr>
          <p:nvPr>
            <p:ph type="title"/>
          </p:nvPr>
        </p:nvSpPr>
        <p:spPr>
          <a:xfrm>
            <a:off x="492370" y="516835"/>
            <a:ext cx="3084844" cy="2103875"/>
          </a:xfrm>
          <a:prstGeom prst="rect">
            <a:avLst/>
          </a:prstGeom>
        </p:spPr>
        <p:txBody>
          <a:bodyPr vert="horz" lIns="91440" tIns="45720" rIns="91440" bIns="45720" rtlCol="0" anchor="b">
            <a:normAutofit/>
          </a:bodyPr>
          <a:lstStyle/>
          <a:p>
            <a:r>
              <a:rPr lang="es-ES_tradnl" sz="3600" b="1" kern="1200" spc="-50" baseline="0" dirty="0">
                <a:solidFill>
                  <a:srgbClr val="FFFFFF"/>
                </a:solidFill>
                <a:latin typeface="+mj-lt"/>
                <a:ea typeface="+mj-ea"/>
                <a:cs typeface="+mj-cs"/>
              </a:rPr>
              <a:t>Próximas actividades y compromisos 2024 </a:t>
            </a:r>
          </a:p>
        </p:txBody>
      </p:sp>
      <p:sp>
        <p:nvSpPr>
          <p:cNvPr id="3" name="object 3"/>
          <p:cNvSpPr txBox="1"/>
          <p:nvPr/>
        </p:nvSpPr>
        <p:spPr>
          <a:xfrm>
            <a:off x="492371" y="2653800"/>
            <a:ext cx="3084844" cy="3335519"/>
          </a:xfrm>
          <a:prstGeom prst="rect">
            <a:avLst/>
          </a:prstGeom>
        </p:spPr>
        <p:txBody>
          <a:bodyPr vert="horz" lIns="0" tIns="45720" rIns="0" bIns="45720" rtlCol="0">
            <a:normAutofit/>
          </a:bodyPr>
          <a:lstStyle/>
          <a:p>
            <a:pPr defTabSz="914400">
              <a:lnSpc>
                <a:spcPct val="90000"/>
              </a:lnSpc>
              <a:spcBef>
                <a:spcPts val="35"/>
              </a:spcBef>
              <a:buClr>
                <a:schemeClr val="accent1"/>
              </a:buClr>
              <a:buFont typeface="Calibri" panose="020F0502020204030204" pitchFamily="34" charset="0"/>
              <a:buChar char="•"/>
            </a:pPr>
            <a:endParaRPr lang="en-US" sz="1500" dirty="0">
              <a:solidFill>
                <a:srgbClr val="FFFFFF"/>
              </a:solidFill>
            </a:endParaRPr>
          </a:p>
          <a:p>
            <a:pPr marL="12700" defTabSz="914400">
              <a:lnSpc>
                <a:spcPct val="90000"/>
              </a:lnSpc>
              <a:buClr>
                <a:schemeClr val="accent1"/>
              </a:buClr>
              <a:buFont typeface="Calibri" panose="020F0502020204030204" pitchFamily="34" charset="0"/>
            </a:pPr>
            <a:r>
              <a:rPr lang="es-ES_tradnl" sz="1500" b="1" u="sng" spc="-15" dirty="0">
                <a:solidFill>
                  <a:srgbClr val="FFFFFF"/>
                </a:solidFill>
                <a:uFill>
                  <a:solidFill>
                    <a:srgbClr val="000000"/>
                  </a:solidFill>
                </a:uFill>
              </a:rPr>
              <a:t>Documentos electrónicos en el visualizador de la Alianza del Pacífico</a:t>
            </a:r>
            <a:endParaRPr lang="es-ES_tradnl" sz="1500" b="1" u="sng" dirty="0">
              <a:solidFill>
                <a:srgbClr val="FFFFFF"/>
              </a:solidFill>
            </a:endParaRPr>
          </a:p>
          <a:p>
            <a:pPr defTabSz="914400">
              <a:lnSpc>
                <a:spcPct val="90000"/>
              </a:lnSpc>
              <a:spcBef>
                <a:spcPts val="30"/>
              </a:spcBef>
              <a:buClr>
                <a:schemeClr val="accent1"/>
              </a:buClr>
              <a:buFont typeface="Calibri" panose="020F0502020204030204" pitchFamily="34" charset="0"/>
            </a:pPr>
            <a:endParaRPr lang="es-ES_tradnl" sz="1500" dirty="0">
              <a:solidFill>
                <a:srgbClr val="FFFFFF"/>
              </a:solidFill>
            </a:endParaRPr>
          </a:p>
          <a:p>
            <a:pPr marL="299085" indent="-287020" defTabSz="914400">
              <a:lnSpc>
                <a:spcPct val="90000"/>
              </a:lnSpc>
              <a:buClr>
                <a:schemeClr val="accent1"/>
              </a:buClr>
              <a:buFont typeface="Calibri" panose="020F0502020204030204" pitchFamily="34" charset="0"/>
              <a:buChar char="•"/>
              <a:tabLst>
                <a:tab pos="299085" algn="l"/>
                <a:tab pos="299720" algn="l"/>
              </a:tabLst>
            </a:pPr>
            <a:r>
              <a:rPr lang="es-ES_tradnl" sz="1500" dirty="0">
                <a:solidFill>
                  <a:srgbClr val="FFFFFF"/>
                </a:solidFill>
              </a:rPr>
              <a:t>Inclusión de Documentos con QR de SANIPES en el Visualizador electrónico para reconocimiento de los países de AP.</a:t>
            </a:r>
          </a:p>
          <a:p>
            <a:pPr marL="299085" indent="-287020" defTabSz="914400">
              <a:lnSpc>
                <a:spcPct val="90000"/>
              </a:lnSpc>
              <a:buClr>
                <a:schemeClr val="accent1"/>
              </a:buClr>
              <a:buFont typeface="Calibri" panose="020F0502020204030204" pitchFamily="34" charset="0"/>
              <a:buChar char="•"/>
              <a:tabLst>
                <a:tab pos="299085" algn="l"/>
                <a:tab pos="299720" algn="l"/>
              </a:tabLst>
            </a:pPr>
            <a:endParaRPr lang="es-ES_tradnl" sz="1500" dirty="0">
              <a:solidFill>
                <a:srgbClr val="FFFFFF"/>
              </a:solidFill>
            </a:endParaRPr>
          </a:p>
          <a:p>
            <a:pPr marL="12065" defTabSz="914400">
              <a:lnSpc>
                <a:spcPct val="90000"/>
              </a:lnSpc>
              <a:buClr>
                <a:schemeClr val="accent1"/>
              </a:buClr>
              <a:buFont typeface="Calibri" panose="020F0502020204030204" pitchFamily="34" charset="0"/>
              <a:tabLst>
                <a:tab pos="299085" algn="l"/>
                <a:tab pos="299720" algn="l"/>
              </a:tabLst>
            </a:pPr>
            <a:r>
              <a:rPr lang="es-ES_tradnl" sz="1500" b="1" u="sng" dirty="0">
                <a:solidFill>
                  <a:srgbClr val="FFFFFF"/>
                </a:solidFill>
              </a:rPr>
              <a:t>Ampliación de la interoperabilidad de  Documentos electrónicos en la AP.</a:t>
            </a:r>
          </a:p>
          <a:p>
            <a:pPr marL="12065" defTabSz="914400">
              <a:lnSpc>
                <a:spcPct val="90000"/>
              </a:lnSpc>
              <a:buClr>
                <a:schemeClr val="accent1"/>
              </a:buClr>
              <a:buFont typeface="Calibri" panose="020F0502020204030204" pitchFamily="34" charset="0"/>
              <a:tabLst>
                <a:tab pos="299085" algn="l"/>
                <a:tab pos="299720" algn="l"/>
              </a:tabLst>
            </a:pPr>
            <a:r>
              <a:rPr lang="es-ES_tradnl" sz="1500" dirty="0">
                <a:solidFill>
                  <a:srgbClr val="FFFFFF"/>
                </a:solidFill>
              </a:rPr>
              <a:t>• Interoperabilidad con los países de la Alianza del Pacífico: DAM (SUNAT) y el Certificado Zoosanitario (</a:t>
            </a:r>
            <a:r>
              <a:rPr lang="es-ES_tradnl" sz="1500" dirty="0" err="1">
                <a:solidFill>
                  <a:srgbClr val="FFFFFF"/>
                </a:solidFill>
              </a:rPr>
              <a:t>Senasa</a:t>
            </a:r>
            <a:r>
              <a:rPr lang="es-ES_tradnl" sz="1500" dirty="0">
                <a:solidFill>
                  <a:srgbClr val="FFFFFF"/>
                </a:solidFill>
              </a:rPr>
              <a:t> y </a:t>
            </a:r>
            <a:r>
              <a:rPr lang="es-ES_tradnl" sz="1500" dirty="0" err="1">
                <a:solidFill>
                  <a:srgbClr val="FFFFFF"/>
                </a:solidFill>
              </a:rPr>
              <a:t>Sanipes</a:t>
            </a:r>
            <a:r>
              <a:rPr lang="es-ES_tradnl" sz="1500" dirty="0">
                <a:solidFill>
                  <a:srgbClr val="FFFFFF"/>
                </a:solidFill>
              </a:rPr>
              <a:t>)</a:t>
            </a:r>
            <a:endParaRPr lang="es-ES_tradnl" sz="1500" b="1" u="sng" dirty="0">
              <a:solidFill>
                <a:srgbClr val="FFFFFF"/>
              </a:solidFill>
            </a:endParaRPr>
          </a:p>
        </p:txBody>
      </p:sp>
      <p:pic>
        <p:nvPicPr>
          <p:cNvPr id="6" name="Picture 2" descr="Perú implementa el Visualizador de Documentos Electrónicos de la VUCE en el  marco de la Alianza Pacífico - Noticias - Ministerio de Comercio Exterior y  Turismo - Plataforma del Estado Peruano">
            <a:extLst>
              <a:ext uri="{FF2B5EF4-FFF2-40B4-BE49-F238E27FC236}">
                <a16:creationId xmlns:a16="http://schemas.microsoft.com/office/drawing/2014/main" id="{9FB8866C-FB2E-C474-C980-4FF6FB9E9D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315" r="9156"/>
          <a:stretch/>
        </p:blipFill>
        <p:spPr bwMode="auto">
          <a:xfrm>
            <a:off x="4075043" y="10"/>
            <a:ext cx="811127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81" name="Rectangle 10276">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2">
            <a:extLst>
              <a:ext uri="{FF2B5EF4-FFF2-40B4-BE49-F238E27FC236}">
                <a16:creationId xmlns:a16="http://schemas.microsoft.com/office/drawing/2014/main" id="{CF2FF7B0-E6FC-F3C3-4FCF-6864DCC45299}"/>
              </a:ext>
            </a:extLst>
          </p:cNvPr>
          <p:cNvSpPr txBox="1">
            <a:spLocks noGrp="1"/>
          </p:cNvSpPr>
          <p:nvPr>
            <p:ph type="title"/>
          </p:nvPr>
        </p:nvSpPr>
        <p:spPr>
          <a:xfrm>
            <a:off x="6421637" y="602189"/>
            <a:ext cx="5451627" cy="1450757"/>
          </a:xfrm>
          <a:prstGeom prst="rect">
            <a:avLst/>
          </a:prstGeom>
        </p:spPr>
        <p:txBody>
          <a:bodyPr vert="horz" lIns="91440" tIns="45720" rIns="91440" bIns="45720" rtlCol="0" anchor="b">
            <a:noAutofit/>
          </a:bodyPr>
          <a:lstStyle/>
          <a:p>
            <a:r>
              <a:rPr lang="es-ES_tradnl" sz="2800" b="1" dirty="0">
                <a:solidFill>
                  <a:srgbClr val="C00000"/>
                </a:solidFill>
              </a:rPr>
              <a:t>Grupo técnico de Operador económico autorizado</a:t>
            </a:r>
            <a:br>
              <a:rPr lang="es-ES_tradnl" sz="2800" b="1" dirty="0">
                <a:solidFill>
                  <a:srgbClr val="C00000"/>
                </a:solidFill>
              </a:rPr>
            </a:br>
            <a:br>
              <a:rPr lang="es-ES_tradnl" sz="2800" b="1" dirty="0">
                <a:solidFill>
                  <a:srgbClr val="C00000"/>
                </a:solidFill>
              </a:rPr>
            </a:br>
            <a:r>
              <a:rPr lang="es-ES_tradnl" sz="2800" b="1" dirty="0">
                <a:solidFill>
                  <a:srgbClr val="C00000"/>
                </a:solidFill>
              </a:rPr>
              <a:t>Acuerdo de reconocimiento mutuo</a:t>
            </a:r>
          </a:p>
        </p:txBody>
      </p:sp>
      <p:pic>
        <p:nvPicPr>
          <p:cNvPr id="7" name="Imagen 6">
            <a:extLst>
              <a:ext uri="{FF2B5EF4-FFF2-40B4-BE49-F238E27FC236}">
                <a16:creationId xmlns:a16="http://schemas.microsoft.com/office/drawing/2014/main" id="{2203C3F3-590B-6146-AFA8-3EE8014958F4}"/>
              </a:ext>
            </a:extLst>
          </p:cNvPr>
          <p:cNvPicPr>
            <a:picLocks noChangeAspect="1"/>
          </p:cNvPicPr>
          <p:nvPr/>
        </p:nvPicPr>
        <p:blipFill>
          <a:blip r:embed="rId2"/>
          <a:stretch>
            <a:fillRect/>
          </a:stretch>
        </p:blipFill>
        <p:spPr>
          <a:xfrm>
            <a:off x="643192" y="1728303"/>
            <a:ext cx="5451627" cy="3081353"/>
          </a:xfrm>
          <a:prstGeom prst="rect">
            <a:avLst/>
          </a:prstGeom>
        </p:spPr>
      </p:pic>
      <p:cxnSp>
        <p:nvCxnSpPr>
          <p:cNvPr id="21" name="Straight Connector 13">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object 3"/>
          <p:cNvSpPr txBox="1"/>
          <p:nvPr/>
        </p:nvSpPr>
        <p:spPr>
          <a:xfrm>
            <a:off x="6411684" y="2198914"/>
            <a:ext cx="5127172" cy="3670180"/>
          </a:xfrm>
          <a:prstGeom prst="rect">
            <a:avLst/>
          </a:prstGeom>
        </p:spPr>
        <p:txBody>
          <a:bodyPr vert="horz" lIns="0" tIns="45720" rIns="0" bIns="45720" rtlCol="0">
            <a:normAutofit/>
          </a:bodyPr>
          <a:lstStyle/>
          <a:p>
            <a:pPr marL="299085" indent="-287020" defTabSz="914400">
              <a:lnSpc>
                <a:spcPct val="90000"/>
              </a:lnSpc>
              <a:spcBef>
                <a:spcPts val="100"/>
              </a:spcBef>
              <a:buClr>
                <a:schemeClr val="accent1"/>
              </a:buClr>
              <a:buFont typeface="Calibri" panose="020F0502020204030204" pitchFamily="34" charset="0"/>
              <a:buChar char="•"/>
              <a:tabLst>
                <a:tab pos="299085" algn="l"/>
                <a:tab pos="299720" algn="l"/>
              </a:tabLst>
            </a:pPr>
            <a:r>
              <a:rPr lang="en-US" sz="1500" dirty="0">
                <a:solidFill>
                  <a:schemeClr val="tx1">
                    <a:lumMod val="75000"/>
                    <a:lumOff val="25000"/>
                  </a:schemeClr>
                </a:solidFill>
              </a:rPr>
              <a:t>El</a:t>
            </a:r>
            <a:r>
              <a:rPr lang="es-ES_tradnl" sz="1500" dirty="0">
                <a:solidFill>
                  <a:schemeClr val="tx1">
                    <a:lumMod val="75000"/>
                    <a:lumOff val="25000"/>
                  </a:schemeClr>
                </a:solidFill>
              </a:rPr>
              <a:t> 21 de julio de 2018, en Puerto Vallarta, Jalisco, México, las administraciones aduaneras de los países de la Alianza del Pacífico suscribieron un ARM de sus respectivos Programas OEA, por el cual manifestaron su intención de mantener estándares compatibles entre ellos y operarlos conforme a las directrices y principios del Marco Normativo SAFE. Este ARM fue el primero en su tipo firmado de manera multilateral a nivel mundial.</a:t>
            </a:r>
          </a:p>
          <a:p>
            <a:pPr marL="299085" indent="-287020" defTabSz="914400">
              <a:lnSpc>
                <a:spcPct val="90000"/>
              </a:lnSpc>
              <a:spcBef>
                <a:spcPts val="100"/>
              </a:spcBef>
              <a:buClr>
                <a:schemeClr val="accent1"/>
              </a:buClr>
              <a:buFont typeface="Calibri" panose="020F0502020204030204" pitchFamily="34" charset="0"/>
              <a:buChar char="•"/>
              <a:tabLst>
                <a:tab pos="299085" algn="l"/>
                <a:tab pos="299720" algn="l"/>
              </a:tabLst>
            </a:pPr>
            <a:endParaRPr lang="es-ES_tradnl" sz="1500" dirty="0">
              <a:solidFill>
                <a:schemeClr val="tx1">
                  <a:lumMod val="75000"/>
                  <a:lumOff val="25000"/>
                </a:schemeClr>
              </a:solidFill>
            </a:endParaRPr>
          </a:p>
          <a:p>
            <a:pPr marL="12065" defTabSz="914400">
              <a:lnSpc>
                <a:spcPct val="90000"/>
              </a:lnSpc>
              <a:spcBef>
                <a:spcPts val="100"/>
              </a:spcBef>
              <a:buClr>
                <a:schemeClr val="accent1"/>
              </a:buClr>
              <a:tabLst>
                <a:tab pos="299085" algn="l"/>
                <a:tab pos="299720" algn="l"/>
              </a:tabLst>
            </a:pPr>
            <a:r>
              <a:rPr lang="es-ES_tradnl" sz="1500" b="1" dirty="0">
                <a:solidFill>
                  <a:schemeClr val="tx1">
                    <a:lumMod val="75000"/>
                    <a:lumOff val="25000"/>
                  </a:schemeClr>
                </a:solidFill>
              </a:rPr>
              <a:t>Actividades 2023:</a:t>
            </a:r>
          </a:p>
          <a:p>
            <a:pPr marL="299085" indent="-287020" defTabSz="914400">
              <a:lnSpc>
                <a:spcPct val="90000"/>
              </a:lnSpc>
              <a:spcBef>
                <a:spcPts val="100"/>
              </a:spcBef>
              <a:buClr>
                <a:schemeClr val="accent1"/>
              </a:buClr>
              <a:buFont typeface="Calibri" panose="020F0502020204030204" pitchFamily="34" charset="0"/>
              <a:buChar char="•"/>
              <a:tabLst>
                <a:tab pos="299085" algn="l"/>
                <a:tab pos="299720" algn="l"/>
              </a:tabLst>
            </a:pPr>
            <a:r>
              <a:rPr lang="es-ES_tradnl" sz="1500" dirty="0">
                <a:solidFill>
                  <a:schemeClr val="tx1">
                    <a:lumMod val="75000"/>
                    <a:lumOff val="25000"/>
                  </a:schemeClr>
                </a:solidFill>
              </a:rPr>
              <a:t>Los representantes de Chile, Colombia y Perú recibieron una capacitación virtual por </a:t>
            </a:r>
            <a:r>
              <a:rPr lang="es-ES_tradnl" sz="1500" dirty="0" err="1">
                <a:solidFill>
                  <a:schemeClr val="tx1">
                    <a:lumMod val="75000"/>
                    <a:lumOff val="25000"/>
                  </a:schemeClr>
                </a:solidFill>
              </a:rPr>
              <a:t>partde</a:t>
            </a:r>
            <a:r>
              <a:rPr lang="es-ES_tradnl" sz="1500" dirty="0">
                <a:solidFill>
                  <a:schemeClr val="tx1">
                    <a:lumMod val="75000"/>
                    <a:lumOff val="25000"/>
                  </a:schemeClr>
                </a:solidFill>
              </a:rPr>
              <a:t> de México sobre sus experiencias en la actualización del Perfil de Seguridad del Programa OEA acorde a los requisitos exigidos por el CTPAT.</a:t>
            </a:r>
          </a:p>
          <a:p>
            <a:pPr marL="299085" indent="-287020" defTabSz="914400">
              <a:lnSpc>
                <a:spcPct val="90000"/>
              </a:lnSpc>
              <a:spcBef>
                <a:spcPts val="100"/>
              </a:spcBef>
              <a:buClr>
                <a:schemeClr val="accent1"/>
              </a:buClr>
              <a:buFont typeface="Calibri" panose="020F0502020204030204" pitchFamily="34" charset="0"/>
              <a:buChar char="•"/>
              <a:tabLst>
                <a:tab pos="299085" algn="l"/>
                <a:tab pos="299720" algn="l"/>
              </a:tabLst>
            </a:pPr>
            <a:r>
              <a:rPr lang="es-ES_tradnl" sz="1500" dirty="0">
                <a:solidFill>
                  <a:schemeClr val="tx1">
                    <a:lumMod val="75000"/>
                    <a:lumOff val="25000"/>
                  </a:schemeClr>
                </a:solidFill>
              </a:rPr>
              <a:t>Se esta realizando actividades de difusión y divulgación sobre el ARM al Sector Privado en cada país </a:t>
            </a:r>
          </a:p>
          <a:p>
            <a:pPr marL="12065" defTabSz="914400">
              <a:lnSpc>
                <a:spcPct val="90000"/>
              </a:lnSpc>
              <a:spcBef>
                <a:spcPts val="100"/>
              </a:spcBef>
              <a:buClr>
                <a:schemeClr val="accent1"/>
              </a:buClr>
              <a:buFont typeface="Calibri" panose="020F0502020204030204" pitchFamily="34" charset="0"/>
              <a:tabLst>
                <a:tab pos="299085" algn="l"/>
                <a:tab pos="299720" algn="l"/>
              </a:tabLst>
            </a:pPr>
            <a:endParaRPr lang="en-US" sz="1500" dirty="0">
              <a:solidFill>
                <a:schemeClr val="tx1">
                  <a:lumMod val="75000"/>
                  <a:lumOff val="25000"/>
                </a:schemeClr>
              </a:solidFill>
            </a:endParaRPr>
          </a:p>
          <a:p>
            <a:pPr marL="12065" defTabSz="914400">
              <a:lnSpc>
                <a:spcPct val="90000"/>
              </a:lnSpc>
              <a:spcBef>
                <a:spcPts val="100"/>
              </a:spcBef>
              <a:buClr>
                <a:schemeClr val="accent1"/>
              </a:buClr>
              <a:buFont typeface="Calibri" panose="020F0502020204030204" pitchFamily="34" charset="0"/>
              <a:tabLst>
                <a:tab pos="299085" algn="l"/>
                <a:tab pos="299720" algn="l"/>
              </a:tabLst>
            </a:pPr>
            <a:endParaRPr lang="en-US" sz="1500" dirty="0">
              <a:solidFill>
                <a:schemeClr val="tx1">
                  <a:lumMod val="75000"/>
                  <a:lumOff val="25000"/>
                </a:schemeClr>
              </a:solidFill>
            </a:endParaRPr>
          </a:p>
          <a:p>
            <a:pPr marL="12065" defTabSz="914400">
              <a:lnSpc>
                <a:spcPct val="90000"/>
              </a:lnSpc>
              <a:spcBef>
                <a:spcPts val="100"/>
              </a:spcBef>
              <a:buClr>
                <a:schemeClr val="accent1"/>
              </a:buClr>
              <a:buFont typeface="Calibri" panose="020F0502020204030204" pitchFamily="34" charset="0"/>
              <a:tabLst>
                <a:tab pos="299085" algn="l"/>
                <a:tab pos="299720" algn="l"/>
              </a:tabLst>
            </a:pPr>
            <a:endParaRPr lang="en-US" sz="1500" dirty="0">
              <a:solidFill>
                <a:schemeClr val="tx1">
                  <a:lumMod val="75000"/>
                  <a:lumOff val="25000"/>
                </a:schemeClr>
              </a:solidFill>
            </a:endParaRPr>
          </a:p>
          <a:p>
            <a:pPr marL="299085" indent="-287020" defTabSz="914400">
              <a:lnSpc>
                <a:spcPct val="90000"/>
              </a:lnSpc>
              <a:spcBef>
                <a:spcPts val="100"/>
              </a:spcBef>
              <a:buClr>
                <a:schemeClr val="accent1"/>
              </a:buClr>
              <a:buFont typeface="Calibri" panose="020F0502020204030204" pitchFamily="34" charset="0"/>
              <a:buChar char="•"/>
              <a:tabLst>
                <a:tab pos="299085" algn="l"/>
                <a:tab pos="299720" algn="l"/>
              </a:tabLst>
            </a:pPr>
            <a:endParaRPr lang="en-US" sz="1500" dirty="0">
              <a:solidFill>
                <a:schemeClr val="tx1">
                  <a:lumMod val="75000"/>
                  <a:lumOff val="25000"/>
                </a:schemeClr>
              </a:solidFill>
            </a:endParaRPr>
          </a:p>
          <a:p>
            <a:pPr marL="299085" indent="-287020" defTabSz="914400">
              <a:lnSpc>
                <a:spcPct val="90000"/>
              </a:lnSpc>
              <a:spcBef>
                <a:spcPts val="100"/>
              </a:spcBef>
              <a:buClr>
                <a:schemeClr val="accent1"/>
              </a:buClr>
              <a:buFont typeface="Calibri" panose="020F0502020204030204" pitchFamily="34" charset="0"/>
              <a:buChar char="•"/>
              <a:tabLst>
                <a:tab pos="299085" algn="l"/>
                <a:tab pos="299720" algn="l"/>
              </a:tabLst>
            </a:pPr>
            <a:endParaRPr lang="en-US" sz="1500" dirty="0">
              <a:solidFill>
                <a:schemeClr val="tx1">
                  <a:lumMod val="75000"/>
                  <a:lumOff val="25000"/>
                </a:schemeClr>
              </a:solidFill>
            </a:endParaRPr>
          </a:p>
          <a:p>
            <a:pPr defTabSz="914400">
              <a:lnSpc>
                <a:spcPct val="90000"/>
              </a:lnSpc>
              <a:spcBef>
                <a:spcPts val="30"/>
              </a:spcBef>
              <a:buClr>
                <a:schemeClr val="accent1"/>
              </a:buClr>
              <a:buFont typeface="Calibri" panose="020F0502020204030204" pitchFamily="34" charset="0"/>
              <a:buChar char="•"/>
            </a:pPr>
            <a:endParaRPr lang="en-US" sz="1500" dirty="0">
              <a:solidFill>
                <a:schemeClr val="tx1">
                  <a:lumMod val="75000"/>
                  <a:lumOff val="25000"/>
                </a:schemeClr>
              </a:solidFill>
            </a:endParaRPr>
          </a:p>
          <a:p>
            <a:pPr defTabSz="914400">
              <a:lnSpc>
                <a:spcPct val="90000"/>
              </a:lnSpc>
              <a:spcBef>
                <a:spcPts val="35"/>
              </a:spcBef>
              <a:buClr>
                <a:schemeClr val="accent1"/>
              </a:buClr>
              <a:buFont typeface="Calibri" panose="020F0502020204030204" pitchFamily="34" charset="0"/>
              <a:buChar char="•"/>
            </a:pPr>
            <a:endParaRPr lang="en-US" sz="1500" dirty="0">
              <a:solidFill>
                <a:schemeClr val="tx1">
                  <a:lumMod val="75000"/>
                  <a:lumOff val="25000"/>
                </a:schemeClr>
              </a:solidFill>
            </a:endParaRPr>
          </a:p>
        </p:txBody>
      </p:sp>
      <p:sp>
        <p:nvSpPr>
          <p:cNvPr id="22" name="Rectangle 15">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17">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52429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stretch>
            <a:fillRect/>
          </a:stretch>
        </p:blipFill>
        <p:spPr>
          <a:xfrm>
            <a:off x="0" y="0"/>
            <a:ext cx="12192000" cy="6858000"/>
          </a:xfrm>
          <a:prstGeom prst="rect">
            <a:avLst/>
          </a:prstGeom>
        </p:spPr>
      </p:pic>
      <p:cxnSp>
        <p:nvCxnSpPr>
          <p:cNvPr id="8" name="Conector recto 7"/>
          <p:cNvCxnSpPr/>
          <p:nvPr/>
        </p:nvCxnSpPr>
        <p:spPr>
          <a:xfrm flipV="1">
            <a:off x="6473076" y="4040660"/>
            <a:ext cx="4505514"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CuadroTexto 10"/>
          <p:cNvSpPr txBox="1"/>
          <p:nvPr/>
        </p:nvSpPr>
        <p:spPr>
          <a:xfrm>
            <a:off x="6016709" y="2409444"/>
            <a:ext cx="5093066" cy="1631216"/>
          </a:xfrm>
          <a:prstGeom prst="rect">
            <a:avLst/>
          </a:prstGeom>
          <a:noFill/>
        </p:spPr>
        <p:txBody>
          <a:bodyPr wrap="square" rtlCol="0">
            <a:spAutoFit/>
          </a:bodyPr>
          <a:lstStyle/>
          <a:p>
            <a:pPr algn="ctr"/>
            <a:r>
              <a:rPr lang="es-ES" b="1" dirty="0">
                <a:solidFill>
                  <a:schemeClr val="bg1"/>
                </a:solidFill>
                <a:latin typeface="Arial" panose="020B0604020202020204" pitchFamily="34" charset="0"/>
                <a:cs typeface="Arial" panose="020B0604020202020204" pitchFamily="34" charset="0"/>
              </a:rPr>
              <a:t>Avances y desafíos de la facilitación del comercio en a nivel de la Alianza del Pacífico</a:t>
            </a:r>
          </a:p>
          <a:p>
            <a:pPr algn="ctr"/>
            <a:endParaRPr lang="es-ES" b="1" dirty="0">
              <a:solidFill>
                <a:schemeClr val="bg1"/>
              </a:solidFill>
              <a:latin typeface="Arial" panose="020B0604020202020204" pitchFamily="34" charset="0"/>
              <a:cs typeface="Arial" panose="020B0604020202020204" pitchFamily="34" charset="0"/>
            </a:endParaRPr>
          </a:p>
          <a:p>
            <a:pPr algn="ctr"/>
            <a:r>
              <a:rPr lang="es-ES" sz="1400" b="1" dirty="0">
                <a:solidFill>
                  <a:schemeClr val="bg1"/>
                </a:solidFill>
                <a:latin typeface="Arial" panose="020B0604020202020204" pitchFamily="34" charset="0"/>
                <a:cs typeface="Arial" panose="020B0604020202020204" pitchFamily="34" charset="0"/>
              </a:rPr>
              <a:t>Ingrid Huapaya </a:t>
            </a:r>
            <a:r>
              <a:rPr lang="es-ES" sz="1400" b="1" dirty="0" err="1">
                <a:solidFill>
                  <a:schemeClr val="bg1"/>
                </a:solidFill>
                <a:latin typeface="Arial" panose="020B0604020202020204" pitchFamily="34" charset="0"/>
                <a:cs typeface="Arial" panose="020B0604020202020204" pitchFamily="34" charset="0"/>
              </a:rPr>
              <a:t>Puicon</a:t>
            </a:r>
            <a:r>
              <a:rPr lang="es-ES" sz="1400" b="1" dirty="0">
                <a:solidFill>
                  <a:schemeClr val="bg1"/>
                </a:solidFill>
                <a:latin typeface="Arial" panose="020B0604020202020204" pitchFamily="34" charset="0"/>
                <a:cs typeface="Arial" panose="020B0604020202020204" pitchFamily="34" charset="0"/>
              </a:rPr>
              <a:t> – Representante de la Presidencia Pro tempore de la Alianza del Pacífico</a:t>
            </a:r>
            <a:endParaRPr lang="es-ES" b="1" dirty="0">
              <a:solidFill>
                <a:schemeClr val="bg1"/>
              </a:solidFill>
              <a:latin typeface="Arial" panose="020B0604020202020204" pitchFamily="34" charset="0"/>
              <a:cs typeface="Arial" panose="020B0604020202020204" pitchFamily="34" charset="0"/>
            </a:endParaRPr>
          </a:p>
          <a:p>
            <a:pPr algn="ctr"/>
            <a:endParaRPr lang="es-ES" b="1" dirty="0">
              <a:solidFill>
                <a:schemeClr val="bg1"/>
              </a:solidFill>
              <a:latin typeface="Arial" panose="020B0604020202020204" pitchFamily="34" charset="0"/>
              <a:cs typeface="Arial" panose="020B0604020202020204" pitchFamily="34" charset="0"/>
            </a:endParaRPr>
          </a:p>
        </p:txBody>
      </p:sp>
      <p:sp>
        <p:nvSpPr>
          <p:cNvPr id="18" name="Redondear rectángulo de esquina diagonal 17"/>
          <p:cNvSpPr/>
          <p:nvPr/>
        </p:nvSpPr>
        <p:spPr>
          <a:xfrm>
            <a:off x="10057621" y="82550"/>
            <a:ext cx="1422400" cy="7493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Forma libre 15">
            <a:extLst>
              <a:ext uri="{FF2B5EF4-FFF2-40B4-BE49-F238E27FC236}">
                <a16:creationId xmlns:a16="http://schemas.microsoft.com/office/drawing/2014/main" id="{E3983AB7-CDCA-DBDD-B286-8838A9A8CABE}"/>
              </a:ext>
            </a:extLst>
          </p:cNvPr>
          <p:cNvSpPr/>
          <p:nvPr/>
        </p:nvSpPr>
        <p:spPr>
          <a:xfrm>
            <a:off x="703075" y="1603444"/>
            <a:ext cx="4556591" cy="4538509"/>
          </a:xfrm>
          <a:custGeom>
            <a:avLst/>
            <a:gdLst>
              <a:gd name="connsiteX0" fmla="*/ 3521764 w 5182613"/>
              <a:gd name="connsiteY0" fmla="*/ 2805406 h 4130353"/>
              <a:gd name="connsiteX1" fmla="*/ 4597388 w 5182613"/>
              <a:gd name="connsiteY1" fmla="*/ 2805406 h 4130353"/>
              <a:gd name="connsiteX2" fmla="*/ 4597388 w 5182613"/>
              <a:gd name="connsiteY2" fmla="*/ 3708416 h 4130353"/>
              <a:gd name="connsiteX3" fmla="*/ 3521764 w 5182613"/>
              <a:gd name="connsiteY3" fmla="*/ 3708416 h 4130353"/>
              <a:gd name="connsiteX4" fmla="*/ 1760882 w 5182613"/>
              <a:gd name="connsiteY4" fmla="*/ 2805406 h 4130353"/>
              <a:gd name="connsiteX5" fmla="*/ 3421731 w 5182613"/>
              <a:gd name="connsiteY5" fmla="*/ 2805406 h 4130353"/>
              <a:gd name="connsiteX6" fmla="*/ 3421731 w 5182613"/>
              <a:gd name="connsiteY6" fmla="*/ 4130353 h 4130353"/>
              <a:gd name="connsiteX7" fmla="*/ 1760882 w 5182613"/>
              <a:gd name="connsiteY7" fmla="*/ 4130353 h 4130353"/>
              <a:gd name="connsiteX8" fmla="*/ 585225 w 5182613"/>
              <a:gd name="connsiteY8" fmla="*/ 2805406 h 4130353"/>
              <a:gd name="connsiteX9" fmla="*/ 1660849 w 5182613"/>
              <a:gd name="connsiteY9" fmla="*/ 2805406 h 4130353"/>
              <a:gd name="connsiteX10" fmla="*/ 1660849 w 5182613"/>
              <a:gd name="connsiteY10" fmla="*/ 3708416 h 4130353"/>
              <a:gd name="connsiteX11" fmla="*/ 585225 w 5182613"/>
              <a:gd name="connsiteY11" fmla="*/ 3708416 h 4130353"/>
              <a:gd name="connsiteX12" fmla="*/ 1760882 w 5182613"/>
              <a:gd name="connsiteY12" fmla="*/ 1384042 h 4130353"/>
              <a:gd name="connsiteX13" fmla="*/ 3421731 w 5182613"/>
              <a:gd name="connsiteY13" fmla="*/ 1384042 h 4130353"/>
              <a:gd name="connsiteX14" fmla="*/ 3421731 w 5182613"/>
              <a:gd name="connsiteY14" fmla="*/ 2708989 h 4130353"/>
              <a:gd name="connsiteX15" fmla="*/ 1760882 w 5182613"/>
              <a:gd name="connsiteY15" fmla="*/ 2708989 h 4130353"/>
              <a:gd name="connsiteX16" fmla="*/ 3521764 w 5182613"/>
              <a:gd name="connsiteY16" fmla="*/ 1384041 h 4130353"/>
              <a:gd name="connsiteX17" fmla="*/ 5182613 w 5182613"/>
              <a:gd name="connsiteY17" fmla="*/ 1384041 h 4130353"/>
              <a:gd name="connsiteX18" fmla="*/ 5182613 w 5182613"/>
              <a:gd name="connsiteY18" fmla="*/ 2708988 h 4130353"/>
              <a:gd name="connsiteX19" fmla="*/ 3521764 w 5182613"/>
              <a:gd name="connsiteY19" fmla="*/ 2708988 h 4130353"/>
              <a:gd name="connsiteX20" fmla="*/ 0 w 5182613"/>
              <a:gd name="connsiteY20" fmla="*/ 1384041 h 4130353"/>
              <a:gd name="connsiteX21" fmla="*/ 1660849 w 5182613"/>
              <a:gd name="connsiteY21" fmla="*/ 1384041 h 4130353"/>
              <a:gd name="connsiteX22" fmla="*/ 1660849 w 5182613"/>
              <a:gd name="connsiteY22" fmla="*/ 2708988 h 4130353"/>
              <a:gd name="connsiteX23" fmla="*/ 0 w 5182613"/>
              <a:gd name="connsiteY23" fmla="*/ 2708988 h 4130353"/>
              <a:gd name="connsiteX24" fmla="*/ 3521764 w 5182613"/>
              <a:gd name="connsiteY24" fmla="*/ 421937 h 4130353"/>
              <a:gd name="connsiteX25" fmla="*/ 4597388 w 5182613"/>
              <a:gd name="connsiteY25" fmla="*/ 421937 h 4130353"/>
              <a:gd name="connsiteX26" fmla="*/ 4597388 w 5182613"/>
              <a:gd name="connsiteY26" fmla="*/ 1324947 h 4130353"/>
              <a:gd name="connsiteX27" fmla="*/ 3521764 w 5182613"/>
              <a:gd name="connsiteY27" fmla="*/ 1324947 h 4130353"/>
              <a:gd name="connsiteX28" fmla="*/ 585225 w 5182613"/>
              <a:gd name="connsiteY28" fmla="*/ 421937 h 4130353"/>
              <a:gd name="connsiteX29" fmla="*/ 1660849 w 5182613"/>
              <a:gd name="connsiteY29" fmla="*/ 421937 h 4130353"/>
              <a:gd name="connsiteX30" fmla="*/ 1660849 w 5182613"/>
              <a:gd name="connsiteY30" fmla="*/ 1324947 h 4130353"/>
              <a:gd name="connsiteX31" fmla="*/ 585225 w 5182613"/>
              <a:gd name="connsiteY31" fmla="*/ 1324947 h 4130353"/>
              <a:gd name="connsiteX32" fmla="*/ 1760882 w 5182613"/>
              <a:gd name="connsiteY32" fmla="*/ 0 h 4130353"/>
              <a:gd name="connsiteX33" fmla="*/ 3421731 w 5182613"/>
              <a:gd name="connsiteY33" fmla="*/ 0 h 4130353"/>
              <a:gd name="connsiteX34" fmla="*/ 3421731 w 5182613"/>
              <a:gd name="connsiteY34" fmla="*/ 1324947 h 4130353"/>
              <a:gd name="connsiteX35" fmla="*/ 1760882 w 5182613"/>
              <a:gd name="connsiteY35" fmla="*/ 1324947 h 413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82613" h="4130353">
                <a:moveTo>
                  <a:pt x="3521764" y="2805406"/>
                </a:moveTo>
                <a:lnTo>
                  <a:pt x="4597388" y="2805406"/>
                </a:lnTo>
                <a:lnTo>
                  <a:pt x="4597388" y="3708416"/>
                </a:lnTo>
                <a:lnTo>
                  <a:pt x="3521764" y="3708416"/>
                </a:lnTo>
                <a:close/>
                <a:moveTo>
                  <a:pt x="1760882" y="2805406"/>
                </a:moveTo>
                <a:lnTo>
                  <a:pt x="3421731" y="2805406"/>
                </a:lnTo>
                <a:lnTo>
                  <a:pt x="3421731" y="4130353"/>
                </a:lnTo>
                <a:lnTo>
                  <a:pt x="1760882" y="4130353"/>
                </a:lnTo>
                <a:close/>
                <a:moveTo>
                  <a:pt x="585225" y="2805406"/>
                </a:moveTo>
                <a:lnTo>
                  <a:pt x="1660849" y="2805406"/>
                </a:lnTo>
                <a:lnTo>
                  <a:pt x="1660849" y="3708416"/>
                </a:lnTo>
                <a:lnTo>
                  <a:pt x="585225" y="3708416"/>
                </a:lnTo>
                <a:close/>
                <a:moveTo>
                  <a:pt x="1760882" y="1384042"/>
                </a:moveTo>
                <a:lnTo>
                  <a:pt x="3421731" y="1384042"/>
                </a:lnTo>
                <a:lnTo>
                  <a:pt x="3421731" y="2708989"/>
                </a:lnTo>
                <a:lnTo>
                  <a:pt x="1760882" y="2708989"/>
                </a:lnTo>
                <a:close/>
                <a:moveTo>
                  <a:pt x="3521764" y="1384041"/>
                </a:moveTo>
                <a:lnTo>
                  <a:pt x="5182613" y="1384041"/>
                </a:lnTo>
                <a:lnTo>
                  <a:pt x="5182613" y="2708988"/>
                </a:lnTo>
                <a:lnTo>
                  <a:pt x="3521764" y="2708988"/>
                </a:lnTo>
                <a:close/>
                <a:moveTo>
                  <a:pt x="0" y="1384041"/>
                </a:moveTo>
                <a:lnTo>
                  <a:pt x="1660849" y="1384041"/>
                </a:lnTo>
                <a:lnTo>
                  <a:pt x="1660849" y="2708988"/>
                </a:lnTo>
                <a:lnTo>
                  <a:pt x="0" y="2708988"/>
                </a:lnTo>
                <a:close/>
                <a:moveTo>
                  <a:pt x="3521764" y="421937"/>
                </a:moveTo>
                <a:lnTo>
                  <a:pt x="4597388" y="421937"/>
                </a:lnTo>
                <a:lnTo>
                  <a:pt x="4597388" y="1324947"/>
                </a:lnTo>
                <a:lnTo>
                  <a:pt x="3521764" y="1324947"/>
                </a:lnTo>
                <a:close/>
                <a:moveTo>
                  <a:pt x="585225" y="421937"/>
                </a:moveTo>
                <a:lnTo>
                  <a:pt x="1660849" y="421937"/>
                </a:lnTo>
                <a:lnTo>
                  <a:pt x="1660849" y="1324947"/>
                </a:lnTo>
                <a:lnTo>
                  <a:pt x="585225" y="1324947"/>
                </a:lnTo>
                <a:close/>
                <a:moveTo>
                  <a:pt x="1760882" y="0"/>
                </a:moveTo>
                <a:lnTo>
                  <a:pt x="3421731" y="0"/>
                </a:lnTo>
                <a:lnTo>
                  <a:pt x="3421731" y="1324947"/>
                </a:lnTo>
                <a:lnTo>
                  <a:pt x="1760882" y="1324947"/>
                </a:lnTo>
                <a:close/>
              </a:path>
            </a:pathLst>
          </a:custGeom>
          <a:blipFill>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 name="Picture 2" descr="Uso del Logo &amp;quot;Con Punche Perú&amp;quot; - Informes y publicaciones -  Hospital Nacional Hipólito Unanue - Plataforma del Estado Peruano">
            <a:extLst>
              <a:ext uri="{FF2B5EF4-FFF2-40B4-BE49-F238E27FC236}">
                <a16:creationId xmlns:a16="http://schemas.microsoft.com/office/drawing/2014/main" id="{5368CCF9-2B78-0ABA-C1CC-C466AC3C32B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03876" y="156981"/>
            <a:ext cx="1108325" cy="6682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Se publicó decreto para el uso del logo del Bicentenario en el 2021 -  Noticias - Ministerio de Cultura - Plataforma del Estado Peruano">
            <a:extLst>
              <a:ext uri="{FF2B5EF4-FFF2-40B4-BE49-F238E27FC236}">
                <a16:creationId xmlns:a16="http://schemas.microsoft.com/office/drawing/2014/main" id="{81A84A83-6539-F75F-D7BA-7DCE9A1205D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0411" t="19716" r="15395" b="17875"/>
          <a:stretch/>
        </p:blipFill>
        <p:spPr bwMode="auto">
          <a:xfrm>
            <a:off x="10591904" y="158509"/>
            <a:ext cx="1157428" cy="6332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5EB1F415-6D9F-AD5B-CB5A-108F738A8A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091" y="262330"/>
            <a:ext cx="1439355" cy="476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764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31" name="Rectangle 13318">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319" name="Rectangle 13318">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2">
            <a:extLst>
              <a:ext uri="{FF2B5EF4-FFF2-40B4-BE49-F238E27FC236}">
                <a16:creationId xmlns:a16="http://schemas.microsoft.com/office/drawing/2014/main" id="{CF2FF7B0-E6FC-F3C3-4FCF-6864DCC45299}"/>
              </a:ext>
            </a:extLst>
          </p:cNvPr>
          <p:cNvSpPr txBox="1">
            <a:spLocks noGrp="1"/>
          </p:cNvSpPr>
          <p:nvPr>
            <p:ph type="title"/>
          </p:nvPr>
        </p:nvSpPr>
        <p:spPr>
          <a:xfrm>
            <a:off x="7768046" y="727830"/>
            <a:ext cx="3690257" cy="1450757"/>
          </a:xfrm>
          <a:prstGeom prst="rect">
            <a:avLst/>
          </a:prstGeom>
        </p:spPr>
        <p:txBody>
          <a:bodyPr vert="horz" lIns="91440" tIns="45720" rIns="91440" bIns="45720" rtlCol="0" anchor="b">
            <a:normAutofit fontScale="90000"/>
          </a:bodyPr>
          <a:lstStyle/>
          <a:p>
            <a:r>
              <a:rPr lang="es-ES_tradnl" sz="2600" b="1" dirty="0">
                <a:solidFill>
                  <a:srgbClr val="C00000"/>
                </a:solidFill>
              </a:rPr>
              <a:t>Grupo técnico de Operador económico autorizado</a:t>
            </a:r>
            <a:br>
              <a:rPr lang="es-ES_tradnl" sz="2600" b="1" dirty="0">
                <a:solidFill>
                  <a:srgbClr val="C00000"/>
                </a:solidFill>
              </a:rPr>
            </a:br>
            <a:r>
              <a:rPr lang="es-ES_tradnl" sz="2600" b="1" dirty="0">
                <a:solidFill>
                  <a:srgbClr val="C00000"/>
                </a:solidFill>
              </a:rPr>
              <a:t>Acuerdo de reconocimiento mutuo</a:t>
            </a:r>
          </a:p>
        </p:txBody>
      </p:sp>
      <p:pic>
        <p:nvPicPr>
          <p:cNvPr id="13314" name="Picture 2" descr="Ignacio Bartesaghi: “La Alianza del Pacífico: ¿una nueva etapa para el  MERCOSUR?” - Sociedad Uruguaya">
            <a:extLst>
              <a:ext uri="{FF2B5EF4-FFF2-40B4-BE49-F238E27FC236}">
                <a16:creationId xmlns:a16="http://schemas.microsoft.com/office/drawing/2014/main" id="{9A1F87B2-EE7F-EDAD-AB66-242B13B3E4E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3999" y="1362540"/>
            <a:ext cx="6909801" cy="3869488"/>
          </a:xfrm>
          <a:prstGeom prst="rect">
            <a:avLst/>
          </a:prstGeom>
          <a:noFill/>
          <a:extLst>
            <a:ext uri="{909E8E84-426E-40DD-AFC4-6F175D3DCCD1}">
              <a14:hiddenFill xmlns:a14="http://schemas.microsoft.com/office/drawing/2010/main">
                <a:solidFill>
                  <a:srgbClr val="FFFFFF"/>
                </a:solidFill>
              </a14:hiddenFill>
            </a:ext>
          </a:extLst>
        </p:spPr>
      </p:pic>
      <p:cxnSp>
        <p:nvCxnSpPr>
          <p:cNvPr id="13332" name="Straight Connector 13320">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object 3"/>
          <p:cNvSpPr txBox="1"/>
          <p:nvPr/>
        </p:nvSpPr>
        <p:spPr>
          <a:xfrm>
            <a:off x="7768045" y="2206936"/>
            <a:ext cx="3955869" cy="3670180"/>
          </a:xfrm>
          <a:prstGeom prst="rect">
            <a:avLst/>
          </a:prstGeom>
        </p:spPr>
        <p:txBody>
          <a:bodyPr vert="horz" lIns="0" tIns="45720" rIns="0" bIns="45720" rtlCol="0">
            <a:normAutofit/>
          </a:bodyPr>
          <a:lstStyle/>
          <a:p>
            <a:pPr marL="12065" defTabSz="914400">
              <a:lnSpc>
                <a:spcPct val="90000"/>
              </a:lnSpc>
              <a:spcBef>
                <a:spcPts val="100"/>
              </a:spcBef>
              <a:buClr>
                <a:schemeClr val="accent1"/>
              </a:buClr>
              <a:buFont typeface="Calibri" panose="020F0502020204030204" pitchFamily="34" charset="0"/>
              <a:tabLst>
                <a:tab pos="299085" algn="l"/>
                <a:tab pos="299720" algn="l"/>
              </a:tabLst>
            </a:pPr>
            <a:endParaRPr lang="es-ES_tradnl" dirty="0">
              <a:solidFill>
                <a:schemeClr val="tx1">
                  <a:lumMod val="75000"/>
                  <a:lumOff val="25000"/>
                </a:schemeClr>
              </a:solidFill>
            </a:endParaRPr>
          </a:p>
          <a:p>
            <a:pPr marL="12065" defTabSz="914400">
              <a:lnSpc>
                <a:spcPct val="90000"/>
              </a:lnSpc>
              <a:spcBef>
                <a:spcPts val="100"/>
              </a:spcBef>
              <a:buClr>
                <a:schemeClr val="accent1"/>
              </a:buClr>
              <a:buFont typeface="Calibri" panose="020F0502020204030204" pitchFamily="34" charset="0"/>
              <a:tabLst>
                <a:tab pos="299085" algn="l"/>
                <a:tab pos="299720" algn="l"/>
              </a:tabLst>
            </a:pPr>
            <a:endParaRPr lang="es-ES_tradnl" dirty="0">
              <a:solidFill>
                <a:schemeClr val="tx1">
                  <a:lumMod val="75000"/>
                  <a:lumOff val="25000"/>
                </a:schemeClr>
              </a:solidFill>
            </a:endParaRPr>
          </a:p>
          <a:p>
            <a:pPr marL="12065" defTabSz="914400">
              <a:lnSpc>
                <a:spcPct val="90000"/>
              </a:lnSpc>
              <a:spcBef>
                <a:spcPts val="100"/>
              </a:spcBef>
              <a:buClr>
                <a:schemeClr val="accent1"/>
              </a:buClr>
              <a:buFont typeface="Calibri" panose="020F0502020204030204" pitchFamily="34" charset="0"/>
              <a:tabLst>
                <a:tab pos="299085" algn="l"/>
                <a:tab pos="299720" algn="l"/>
              </a:tabLst>
            </a:pPr>
            <a:r>
              <a:rPr lang="es-ES_tradnl" dirty="0">
                <a:solidFill>
                  <a:schemeClr val="tx1">
                    <a:lumMod val="75000"/>
                    <a:lumOff val="25000"/>
                  </a:schemeClr>
                </a:solidFill>
              </a:rPr>
              <a:t>Actualmente, se esta culminando el proceso de  validación del texto del Arreglo de Reconocimiento Mutuo OEA entre los bloques de la AP-MERCOSUR. Se ha </a:t>
            </a:r>
            <a:r>
              <a:rPr lang="es-ES_tradnl" b="0" i="0" dirty="0">
                <a:solidFill>
                  <a:schemeClr val="tx1">
                    <a:lumMod val="75000"/>
                    <a:lumOff val="25000"/>
                  </a:schemeClr>
                </a:solidFill>
                <a:effectLst/>
              </a:rPr>
              <a:t>remitido dicho texto a la coordinadora del MERCOSUR, para su conocimiento, difusión y validación.</a:t>
            </a:r>
            <a:endParaRPr lang="es-ES_tradnl" dirty="0">
              <a:solidFill>
                <a:schemeClr val="tx1">
                  <a:lumMod val="75000"/>
                  <a:lumOff val="25000"/>
                </a:schemeClr>
              </a:solidFill>
            </a:endParaRPr>
          </a:p>
          <a:p>
            <a:pPr marL="12065" defTabSz="914400">
              <a:lnSpc>
                <a:spcPct val="90000"/>
              </a:lnSpc>
              <a:spcBef>
                <a:spcPts val="100"/>
              </a:spcBef>
              <a:buClr>
                <a:schemeClr val="accent1"/>
              </a:buClr>
              <a:buFont typeface="Calibri" panose="020F0502020204030204" pitchFamily="34" charset="0"/>
              <a:tabLst>
                <a:tab pos="299085" algn="l"/>
                <a:tab pos="299720" algn="l"/>
              </a:tabLst>
            </a:pPr>
            <a:endParaRPr lang="en-US" dirty="0">
              <a:solidFill>
                <a:schemeClr val="tx1">
                  <a:lumMod val="75000"/>
                  <a:lumOff val="25000"/>
                </a:schemeClr>
              </a:solidFill>
            </a:endParaRPr>
          </a:p>
          <a:p>
            <a:pPr marL="12065" defTabSz="914400">
              <a:lnSpc>
                <a:spcPct val="90000"/>
              </a:lnSpc>
              <a:spcBef>
                <a:spcPts val="100"/>
              </a:spcBef>
              <a:buClr>
                <a:schemeClr val="accent1"/>
              </a:buClr>
              <a:buFont typeface="Calibri" panose="020F0502020204030204" pitchFamily="34" charset="0"/>
              <a:tabLst>
                <a:tab pos="299085" algn="l"/>
                <a:tab pos="299720" algn="l"/>
              </a:tabLst>
            </a:pPr>
            <a:endParaRPr lang="en-US" dirty="0">
              <a:solidFill>
                <a:schemeClr val="tx1">
                  <a:lumMod val="75000"/>
                  <a:lumOff val="25000"/>
                </a:schemeClr>
              </a:solidFill>
            </a:endParaRPr>
          </a:p>
          <a:p>
            <a:pPr marL="299085" indent="-287020" defTabSz="914400">
              <a:lnSpc>
                <a:spcPct val="90000"/>
              </a:lnSpc>
              <a:spcBef>
                <a:spcPts val="100"/>
              </a:spcBef>
              <a:buClr>
                <a:schemeClr val="accent1"/>
              </a:buClr>
              <a:buFont typeface="Calibri" panose="020F0502020204030204" pitchFamily="34" charset="0"/>
              <a:buChar char="•"/>
              <a:tabLst>
                <a:tab pos="299085" algn="l"/>
                <a:tab pos="299720" algn="l"/>
              </a:tabLst>
            </a:pPr>
            <a:endParaRPr lang="en-US" dirty="0">
              <a:solidFill>
                <a:schemeClr val="tx1">
                  <a:lumMod val="75000"/>
                  <a:lumOff val="25000"/>
                </a:schemeClr>
              </a:solidFill>
            </a:endParaRPr>
          </a:p>
          <a:p>
            <a:pPr marL="299085" indent="-287020" defTabSz="914400">
              <a:lnSpc>
                <a:spcPct val="90000"/>
              </a:lnSpc>
              <a:spcBef>
                <a:spcPts val="100"/>
              </a:spcBef>
              <a:buClr>
                <a:schemeClr val="accent1"/>
              </a:buClr>
              <a:buFont typeface="Calibri" panose="020F0502020204030204" pitchFamily="34" charset="0"/>
              <a:buChar char="•"/>
              <a:tabLst>
                <a:tab pos="299085" algn="l"/>
                <a:tab pos="299720" algn="l"/>
              </a:tabLst>
            </a:pPr>
            <a:endParaRPr lang="en-US" dirty="0">
              <a:solidFill>
                <a:schemeClr val="tx1">
                  <a:lumMod val="75000"/>
                  <a:lumOff val="25000"/>
                </a:schemeClr>
              </a:solidFill>
            </a:endParaRPr>
          </a:p>
          <a:p>
            <a:pPr marL="299085" indent="-287020" defTabSz="914400">
              <a:lnSpc>
                <a:spcPct val="90000"/>
              </a:lnSpc>
              <a:spcBef>
                <a:spcPts val="100"/>
              </a:spcBef>
              <a:buClr>
                <a:schemeClr val="accent1"/>
              </a:buClr>
              <a:buFont typeface="Calibri" panose="020F0502020204030204" pitchFamily="34" charset="0"/>
              <a:buChar char="•"/>
              <a:tabLst>
                <a:tab pos="299085" algn="l"/>
                <a:tab pos="299720" algn="l"/>
              </a:tabLst>
            </a:pPr>
            <a:endParaRPr lang="en-US" dirty="0">
              <a:solidFill>
                <a:schemeClr val="tx1">
                  <a:lumMod val="75000"/>
                  <a:lumOff val="25000"/>
                </a:schemeClr>
              </a:solidFill>
            </a:endParaRPr>
          </a:p>
          <a:p>
            <a:pPr marL="299085" indent="-287020" defTabSz="914400">
              <a:lnSpc>
                <a:spcPct val="90000"/>
              </a:lnSpc>
              <a:spcBef>
                <a:spcPts val="100"/>
              </a:spcBef>
              <a:buClr>
                <a:schemeClr val="accent1"/>
              </a:buClr>
              <a:buFont typeface="Calibri" panose="020F0502020204030204" pitchFamily="34" charset="0"/>
              <a:buChar char="•"/>
              <a:tabLst>
                <a:tab pos="299085" algn="l"/>
                <a:tab pos="299720" algn="l"/>
              </a:tabLst>
            </a:pPr>
            <a:endParaRPr lang="en-US" dirty="0">
              <a:solidFill>
                <a:schemeClr val="tx1">
                  <a:lumMod val="75000"/>
                  <a:lumOff val="25000"/>
                </a:schemeClr>
              </a:solidFill>
            </a:endParaRPr>
          </a:p>
          <a:p>
            <a:pPr defTabSz="914400">
              <a:lnSpc>
                <a:spcPct val="90000"/>
              </a:lnSpc>
              <a:spcBef>
                <a:spcPts val="30"/>
              </a:spcBef>
              <a:buClr>
                <a:schemeClr val="accent1"/>
              </a:buClr>
              <a:buFont typeface="Calibri" panose="020F0502020204030204" pitchFamily="34" charset="0"/>
              <a:buChar char="•"/>
            </a:pPr>
            <a:endParaRPr lang="en-US" dirty="0">
              <a:solidFill>
                <a:schemeClr val="tx1">
                  <a:lumMod val="75000"/>
                  <a:lumOff val="25000"/>
                </a:schemeClr>
              </a:solidFill>
            </a:endParaRPr>
          </a:p>
          <a:p>
            <a:pPr defTabSz="914400">
              <a:lnSpc>
                <a:spcPct val="90000"/>
              </a:lnSpc>
              <a:spcBef>
                <a:spcPts val="35"/>
              </a:spcBef>
              <a:buClr>
                <a:schemeClr val="accent1"/>
              </a:buClr>
              <a:buFont typeface="Calibri" panose="020F0502020204030204" pitchFamily="34" charset="0"/>
              <a:buChar char="•"/>
            </a:pPr>
            <a:endParaRPr lang="en-US" dirty="0">
              <a:solidFill>
                <a:schemeClr val="tx1">
                  <a:lumMod val="75000"/>
                  <a:lumOff val="25000"/>
                </a:schemeClr>
              </a:solidFill>
            </a:endParaRPr>
          </a:p>
        </p:txBody>
      </p:sp>
      <p:sp>
        <p:nvSpPr>
          <p:cNvPr id="13333" name="Rectangle 13322">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334" name="Rectangle 13324">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321" name="Straight Connector 13320">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3323" name="Rectangle 13322">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325" name="Rectangle 13324">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9231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7" name="Rectangle 15366">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A9713AE-BC43-D48F-79E7-9FA83D55002B}"/>
              </a:ext>
            </a:extLst>
          </p:cNvPr>
          <p:cNvSpPr>
            <a:spLocks noGrp="1"/>
          </p:cNvSpPr>
          <p:nvPr>
            <p:ph type="title"/>
          </p:nvPr>
        </p:nvSpPr>
        <p:spPr>
          <a:xfrm>
            <a:off x="4974771" y="634946"/>
            <a:ext cx="6574972" cy="1450757"/>
          </a:xfrm>
        </p:spPr>
        <p:txBody>
          <a:bodyPr>
            <a:normAutofit/>
          </a:bodyPr>
          <a:lstStyle/>
          <a:p>
            <a:r>
              <a:rPr lang="es-PE" sz="3000" b="1" i="0" cap="all" dirty="0">
                <a:solidFill>
                  <a:srgbClr val="C00000"/>
                </a:solidFill>
                <a:effectLst/>
                <a:latin typeface="Lato" panose="020F0502020204030203" pitchFamily="34" charset="0"/>
              </a:rPr>
              <a:t>EL COMITÉ DE REGLAS DE ORIGEN Y PROCEDIMIENTOS RELACIONADOS CON EL ORIGEN</a:t>
            </a:r>
            <a:endParaRPr lang="es-PE" sz="3000" dirty="0">
              <a:solidFill>
                <a:srgbClr val="C00000"/>
              </a:solidFill>
            </a:endParaRPr>
          </a:p>
        </p:txBody>
      </p:sp>
      <p:pic>
        <p:nvPicPr>
          <p:cNvPr id="15362" name="Picture 2" descr="Hacia la VUCE 2.0: Economía digital y facilitación del comercio en Alianza  del Pacífico y MERCOSUR - Conexión Intal">
            <a:extLst>
              <a:ext uri="{FF2B5EF4-FFF2-40B4-BE49-F238E27FC236}">
                <a16:creationId xmlns:a16="http://schemas.microsoft.com/office/drawing/2014/main" id="{C60605DB-63FA-E806-176C-E5ECFCDBC9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62" r="35833" b="-2"/>
          <a:stretch/>
        </p:blipFill>
        <p:spPr bwMode="auto">
          <a:xfrm>
            <a:off x="633999" y="640081"/>
            <a:ext cx="4001315"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15369" name="Straight Connector 15368">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BA2FBADF-DD68-498A-48C2-E6B532F48954}"/>
              </a:ext>
            </a:extLst>
          </p:cNvPr>
          <p:cNvSpPr>
            <a:spLocks noGrp="1"/>
          </p:cNvSpPr>
          <p:nvPr>
            <p:ph idx="1"/>
          </p:nvPr>
        </p:nvSpPr>
        <p:spPr>
          <a:xfrm>
            <a:off x="4974769" y="2198914"/>
            <a:ext cx="6574973" cy="3670180"/>
          </a:xfrm>
        </p:spPr>
        <p:txBody>
          <a:bodyPr>
            <a:normAutofit/>
          </a:bodyPr>
          <a:lstStyle/>
          <a:p>
            <a:r>
              <a:rPr lang="es-PE" sz="1400" dirty="0"/>
              <a:t>La Comisión de Libre Comercio del Protocolo Adicional al Acuerdo Marco de la Alianza del Pacífico en reunión del 28 de junio de 2017, adoptó el Procedimiento General para la Emisión y Recepción de Certificados de Origen Emitidos y Firmados Electrónicamente en el Marco de la lnteroperabilidad de las Ventanillas Únicas de Comercio Exterior en la Alianza del Pacífico. </a:t>
            </a:r>
          </a:p>
          <a:p>
            <a:r>
              <a:rPr lang="es-PE" sz="1400" dirty="0"/>
              <a:t>Se incluyó una modalidad más expedita para que la autoridad competente genere los Certificados de Origen (CO) firmados electrónicamente y los transmita a través de la plataforma de interoperabilidad de la Ventanilla Única de Comercio Exterior a la parte Importadora de manera automática. </a:t>
            </a:r>
          </a:p>
          <a:p>
            <a:r>
              <a:rPr lang="es-PE" sz="1400" dirty="0"/>
              <a:t>Una vez firmada la solicitud de validación del certificado de origen con la firma electrónica del exportador, se generan dos documentos: Certificado de origen XML. (Formato XML) y el Certificado de origen electrónico (Formato PDF)</a:t>
            </a:r>
          </a:p>
          <a:p>
            <a:r>
              <a:rPr lang="es-PE" sz="1400" dirty="0"/>
              <a:t>Este proceso se encuentra habilitado para acceder a las preferencias del Protocolo Adicional en Chile, Colombia, México y Perú. Los certificados de origen firmados electrónicamente serán reconocidos como válidos.</a:t>
            </a:r>
          </a:p>
        </p:txBody>
      </p:sp>
      <p:sp>
        <p:nvSpPr>
          <p:cNvPr id="15371" name="Rectangle 15370">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373" name="Rectangle 15372">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11797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1" name="Rectangle 1639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A9713AE-BC43-D48F-79E7-9FA83D55002B}"/>
              </a:ext>
            </a:extLst>
          </p:cNvPr>
          <p:cNvSpPr>
            <a:spLocks noGrp="1"/>
          </p:cNvSpPr>
          <p:nvPr>
            <p:ph type="title"/>
          </p:nvPr>
        </p:nvSpPr>
        <p:spPr>
          <a:xfrm>
            <a:off x="6411685" y="634946"/>
            <a:ext cx="5127171" cy="1450757"/>
          </a:xfrm>
        </p:spPr>
        <p:txBody>
          <a:bodyPr>
            <a:normAutofit/>
          </a:bodyPr>
          <a:lstStyle/>
          <a:p>
            <a:r>
              <a:rPr lang="es-PE" sz="2600" b="1" i="0" cap="all" dirty="0">
                <a:solidFill>
                  <a:srgbClr val="C00000"/>
                </a:solidFill>
                <a:effectLst/>
                <a:latin typeface="Lato" panose="020F0502020204030203" pitchFamily="34" charset="0"/>
              </a:rPr>
              <a:t>EL COMITÉ DE REGLAS DE ORIGEN Y PROCEDIMIENTOS RELACIONADOS CON EL ORIGEN</a:t>
            </a:r>
            <a:endParaRPr lang="es-PE" sz="2600" dirty="0">
              <a:solidFill>
                <a:srgbClr val="C00000"/>
              </a:solidFill>
            </a:endParaRPr>
          </a:p>
        </p:txBody>
      </p:sp>
      <p:pic>
        <p:nvPicPr>
          <p:cNvPr id="16386" name="Picture 2" descr="Mincetur: se pone en vigor la actualización de los Requisitos Específicos  de Origen">
            <a:extLst>
              <a:ext uri="{FF2B5EF4-FFF2-40B4-BE49-F238E27FC236}">
                <a16:creationId xmlns:a16="http://schemas.microsoft.com/office/drawing/2014/main" id="{CFB73BE1-1658-F1DF-AC25-8AC80B88DED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192" y="1455075"/>
            <a:ext cx="5451627" cy="3627809"/>
          </a:xfrm>
          <a:prstGeom prst="rect">
            <a:avLst/>
          </a:prstGeom>
          <a:noFill/>
          <a:extLst>
            <a:ext uri="{909E8E84-426E-40DD-AFC4-6F175D3DCCD1}">
              <a14:hiddenFill xmlns:a14="http://schemas.microsoft.com/office/drawing/2010/main">
                <a:solidFill>
                  <a:srgbClr val="FFFFFF"/>
                </a:solidFill>
              </a14:hiddenFill>
            </a:ext>
          </a:extLst>
        </p:spPr>
      </p:pic>
      <p:cxnSp>
        <p:nvCxnSpPr>
          <p:cNvPr id="16393" name="Straight Connector 1639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BA2FBADF-DD68-498A-48C2-E6B532F48954}"/>
              </a:ext>
            </a:extLst>
          </p:cNvPr>
          <p:cNvSpPr>
            <a:spLocks noGrp="1"/>
          </p:cNvSpPr>
          <p:nvPr>
            <p:ph idx="1"/>
          </p:nvPr>
        </p:nvSpPr>
        <p:spPr>
          <a:xfrm>
            <a:off x="6411684" y="2198914"/>
            <a:ext cx="5127172" cy="3670180"/>
          </a:xfrm>
        </p:spPr>
        <p:txBody>
          <a:bodyPr>
            <a:normAutofit/>
          </a:bodyPr>
          <a:lstStyle/>
          <a:p>
            <a:r>
              <a:rPr lang="es-PE" b="1" dirty="0"/>
              <a:t>Actividades 2023:</a:t>
            </a:r>
          </a:p>
          <a:p>
            <a:r>
              <a:rPr lang="es-PE" b="0" i="0" dirty="0">
                <a:effectLst/>
              </a:rPr>
              <a:t>Elaboración de infografías sobre disposiciones específicas del Capítulo de Reglas de Origen: Art. 4.3: Mercancías totalmente obtenidas o producidas enteramente, Art. 4.2(b) Mercancías producidas enteramente en el territorio a partir exclusivamente de materiales originarios. Art. 4.4: Valor de Contenido Regional, Art. 4.7: Procesos u operaciones mínimas que no confieren origen y Art. 4.8: Acumulación, Art. 4.9: De Minimis, entre otros</a:t>
            </a:r>
            <a:endParaRPr lang="es-PE" dirty="0"/>
          </a:p>
        </p:txBody>
      </p:sp>
      <p:sp>
        <p:nvSpPr>
          <p:cNvPr id="16395" name="Rectangle 1639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97" name="Rectangle 1639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03591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stretch>
            <a:fillRect/>
          </a:stretch>
        </p:blipFill>
        <p:spPr>
          <a:xfrm>
            <a:off x="0" y="0"/>
            <a:ext cx="12192000" cy="6858000"/>
          </a:xfrm>
          <a:prstGeom prst="rect">
            <a:avLst/>
          </a:prstGeom>
        </p:spPr>
      </p:pic>
      <p:cxnSp>
        <p:nvCxnSpPr>
          <p:cNvPr id="8" name="Conector recto 7"/>
          <p:cNvCxnSpPr/>
          <p:nvPr/>
        </p:nvCxnSpPr>
        <p:spPr>
          <a:xfrm flipV="1">
            <a:off x="6473076" y="4040660"/>
            <a:ext cx="4505514"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CuadroTexto 10"/>
          <p:cNvSpPr txBox="1"/>
          <p:nvPr/>
        </p:nvSpPr>
        <p:spPr>
          <a:xfrm>
            <a:off x="6016709" y="2409444"/>
            <a:ext cx="5093066" cy="1631216"/>
          </a:xfrm>
          <a:prstGeom prst="rect">
            <a:avLst/>
          </a:prstGeom>
          <a:noFill/>
        </p:spPr>
        <p:txBody>
          <a:bodyPr wrap="square" rtlCol="0">
            <a:spAutoFit/>
          </a:bodyPr>
          <a:lstStyle/>
          <a:p>
            <a:pPr algn="ctr"/>
            <a:r>
              <a:rPr lang="es-ES" b="1" dirty="0">
                <a:solidFill>
                  <a:schemeClr val="bg1"/>
                </a:solidFill>
                <a:latin typeface="Arial" panose="020B0604020202020204" pitchFamily="34" charset="0"/>
                <a:cs typeface="Arial" panose="020B0604020202020204" pitchFamily="34" charset="0"/>
              </a:rPr>
              <a:t>Avances y desafíos de la facilitación del comercio en a nivel de la Alianza del Pacífico</a:t>
            </a:r>
          </a:p>
          <a:p>
            <a:pPr algn="ctr"/>
            <a:endParaRPr lang="es-ES" b="1" dirty="0">
              <a:solidFill>
                <a:schemeClr val="bg1"/>
              </a:solidFill>
              <a:latin typeface="Arial" panose="020B0604020202020204" pitchFamily="34" charset="0"/>
              <a:cs typeface="Arial" panose="020B0604020202020204" pitchFamily="34" charset="0"/>
            </a:endParaRPr>
          </a:p>
          <a:p>
            <a:pPr algn="ctr"/>
            <a:r>
              <a:rPr lang="es-ES" sz="1400" b="1" dirty="0">
                <a:solidFill>
                  <a:schemeClr val="bg1"/>
                </a:solidFill>
                <a:latin typeface="Arial" panose="020B0604020202020204" pitchFamily="34" charset="0"/>
                <a:cs typeface="Arial" panose="020B0604020202020204" pitchFamily="34" charset="0"/>
              </a:rPr>
              <a:t>Ingrid Huapaya </a:t>
            </a:r>
            <a:r>
              <a:rPr lang="es-ES" sz="1400" b="1" dirty="0" err="1">
                <a:solidFill>
                  <a:schemeClr val="bg1"/>
                </a:solidFill>
                <a:latin typeface="Arial" panose="020B0604020202020204" pitchFamily="34" charset="0"/>
                <a:cs typeface="Arial" panose="020B0604020202020204" pitchFamily="34" charset="0"/>
              </a:rPr>
              <a:t>Puicon</a:t>
            </a:r>
            <a:r>
              <a:rPr lang="es-ES" sz="1400" b="1" dirty="0">
                <a:solidFill>
                  <a:schemeClr val="bg1"/>
                </a:solidFill>
                <a:latin typeface="Arial" panose="020B0604020202020204" pitchFamily="34" charset="0"/>
                <a:cs typeface="Arial" panose="020B0604020202020204" pitchFamily="34" charset="0"/>
              </a:rPr>
              <a:t> – Representante de la Presidencia Pro tempore de la Alianza del Pacífico</a:t>
            </a:r>
            <a:endParaRPr lang="es-ES" b="1" dirty="0">
              <a:solidFill>
                <a:schemeClr val="bg1"/>
              </a:solidFill>
              <a:latin typeface="Arial" panose="020B0604020202020204" pitchFamily="34" charset="0"/>
              <a:cs typeface="Arial" panose="020B0604020202020204" pitchFamily="34" charset="0"/>
            </a:endParaRPr>
          </a:p>
          <a:p>
            <a:pPr algn="ctr"/>
            <a:endParaRPr lang="es-ES" b="1" dirty="0">
              <a:solidFill>
                <a:schemeClr val="bg1"/>
              </a:solidFill>
              <a:latin typeface="Arial" panose="020B0604020202020204" pitchFamily="34" charset="0"/>
              <a:cs typeface="Arial" panose="020B0604020202020204" pitchFamily="34" charset="0"/>
            </a:endParaRPr>
          </a:p>
        </p:txBody>
      </p:sp>
      <p:sp>
        <p:nvSpPr>
          <p:cNvPr id="18" name="Redondear rectángulo de esquina diagonal 17"/>
          <p:cNvSpPr/>
          <p:nvPr/>
        </p:nvSpPr>
        <p:spPr>
          <a:xfrm>
            <a:off x="10057621" y="82550"/>
            <a:ext cx="1422400" cy="7493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Forma libre 15">
            <a:extLst>
              <a:ext uri="{FF2B5EF4-FFF2-40B4-BE49-F238E27FC236}">
                <a16:creationId xmlns:a16="http://schemas.microsoft.com/office/drawing/2014/main" id="{E3983AB7-CDCA-DBDD-B286-8838A9A8CABE}"/>
              </a:ext>
            </a:extLst>
          </p:cNvPr>
          <p:cNvSpPr/>
          <p:nvPr/>
        </p:nvSpPr>
        <p:spPr>
          <a:xfrm>
            <a:off x="703075" y="1603444"/>
            <a:ext cx="4556591" cy="4538509"/>
          </a:xfrm>
          <a:custGeom>
            <a:avLst/>
            <a:gdLst>
              <a:gd name="connsiteX0" fmla="*/ 3521764 w 5182613"/>
              <a:gd name="connsiteY0" fmla="*/ 2805406 h 4130353"/>
              <a:gd name="connsiteX1" fmla="*/ 4597388 w 5182613"/>
              <a:gd name="connsiteY1" fmla="*/ 2805406 h 4130353"/>
              <a:gd name="connsiteX2" fmla="*/ 4597388 w 5182613"/>
              <a:gd name="connsiteY2" fmla="*/ 3708416 h 4130353"/>
              <a:gd name="connsiteX3" fmla="*/ 3521764 w 5182613"/>
              <a:gd name="connsiteY3" fmla="*/ 3708416 h 4130353"/>
              <a:gd name="connsiteX4" fmla="*/ 1760882 w 5182613"/>
              <a:gd name="connsiteY4" fmla="*/ 2805406 h 4130353"/>
              <a:gd name="connsiteX5" fmla="*/ 3421731 w 5182613"/>
              <a:gd name="connsiteY5" fmla="*/ 2805406 h 4130353"/>
              <a:gd name="connsiteX6" fmla="*/ 3421731 w 5182613"/>
              <a:gd name="connsiteY6" fmla="*/ 4130353 h 4130353"/>
              <a:gd name="connsiteX7" fmla="*/ 1760882 w 5182613"/>
              <a:gd name="connsiteY7" fmla="*/ 4130353 h 4130353"/>
              <a:gd name="connsiteX8" fmla="*/ 585225 w 5182613"/>
              <a:gd name="connsiteY8" fmla="*/ 2805406 h 4130353"/>
              <a:gd name="connsiteX9" fmla="*/ 1660849 w 5182613"/>
              <a:gd name="connsiteY9" fmla="*/ 2805406 h 4130353"/>
              <a:gd name="connsiteX10" fmla="*/ 1660849 w 5182613"/>
              <a:gd name="connsiteY10" fmla="*/ 3708416 h 4130353"/>
              <a:gd name="connsiteX11" fmla="*/ 585225 w 5182613"/>
              <a:gd name="connsiteY11" fmla="*/ 3708416 h 4130353"/>
              <a:gd name="connsiteX12" fmla="*/ 1760882 w 5182613"/>
              <a:gd name="connsiteY12" fmla="*/ 1384042 h 4130353"/>
              <a:gd name="connsiteX13" fmla="*/ 3421731 w 5182613"/>
              <a:gd name="connsiteY13" fmla="*/ 1384042 h 4130353"/>
              <a:gd name="connsiteX14" fmla="*/ 3421731 w 5182613"/>
              <a:gd name="connsiteY14" fmla="*/ 2708989 h 4130353"/>
              <a:gd name="connsiteX15" fmla="*/ 1760882 w 5182613"/>
              <a:gd name="connsiteY15" fmla="*/ 2708989 h 4130353"/>
              <a:gd name="connsiteX16" fmla="*/ 3521764 w 5182613"/>
              <a:gd name="connsiteY16" fmla="*/ 1384041 h 4130353"/>
              <a:gd name="connsiteX17" fmla="*/ 5182613 w 5182613"/>
              <a:gd name="connsiteY17" fmla="*/ 1384041 h 4130353"/>
              <a:gd name="connsiteX18" fmla="*/ 5182613 w 5182613"/>
              <a:gd name="connsiteY18" fmla="*/ 2708988 h 4130353"/>
              <a:gd name="connsiteX19" fmla="*/ 3521764 w 5182613"/>
              <a:gd name="connsiteY19" fmla="*/ 2708988 h 4130353"/>
              <a:gd name="connsiteX20" fmla="*/ 0 w 5182613"/>
              <a:gd name="connsiteY20" fmla="*/ 1384041 h 4130353"/>
              <a:gd name="connsiteX21" fmla="*/ 1660849 w 5182613"/>
              <a:gd name="connsiteY21" fmla="*/ 1384041 h 4130353"/>
              <a:gd name="connsiteX22" fmla="*/ 1660849 w 5182613"/>
              <a:gd name="connsiteY22" fmla="*/ 2708988 h 4130353"/>
              <a:gd name="connsiteX23" fmla="*/ 0 w 5182613"/>
              <a:gd name="connsiteY23" fmla="*/ 2708988 h 4130353"/>
              <a:gd name="connsiteX24" fmla="*/ 3521764 w 5182613"/>
              <a:gd name="connsiteY24" fmla="*/ 421937 h 4130353"/>
              <a:gd name="connsiteX25" fmla="*/ 4597388 w 5182613"/>
              <a:gd name="connsiteY25" fmla="*/ 421937 h 4130353"/>
              <a:gd name="connsiteX26" fmla="*/ 4597388 w 5182613"/>
              <a:gd name="connsiteY26" fmla="*/ 1324947 h 4130353"/>
              <a:gd name="connsiteX27" fmla="*/ 3521764 w 5182613"/>
              <a:gd name="connsiteY27" fmla="*/ 1324947 h 4130353"/>
              <a:gd name="connsiteX28" fmla="*/ 585225 w 5182613"/>
              <a:gd name="connsiteY28" fmla="*/ 421937 h 4130353"/>
              <a:gd name="connsiteX29" fmla="*/ 1660849 w 5182613"/>
              <a:gd name="connsiteY29" fmla="*/ 421937 h 4130353"/>
              <a:gd name="connsiteX30" fmla="*/ 1660849 w 5182613"/>
              <a:gd name="connsiteY30" fmla="*/ 1324947 h 4130353"/>
              <a:gd name="connsiteX31" fmla="*/ 585225 w 5182613"/>
              <a:gd name="connsiteY31" fmla="*/ 1324947 h 4130353"/>
              <a:gd name="connsiteX32" fmla="*/ 1760882 w 5182613"/>
              <a:gd name="connsiteY32" fmla="*/ 0 h 4130353"/>
              <a:gd name="connsiteX33" fmla="*/ 3421731 w 5182613"/>
              <a:gd name="connsiteY33" fmla="*/ 0 h 4130353"/>
              <a:gd name="connsiteX34" fmla="*/ 3421731 w 5182613"/>
              <a:gd name="connsiteY34" fmla="*/ 1324947 h 4130353"/>
              <a:gd name="connsiteX35" fmla="*/ 1760882 w 5182613"/>
              <a:gd name="connsiteY35" fmla="*/ 1324947 h 413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82613" h="4130353">
                <a:moveTo>
                  <a:pt x="3521764" y="2805406"/>
                </a:moveTo>
                <a:lnTo>
                  <a:pt x="4597388" y="2805406"/>
                </a:lnTo>
                <a:lnTo>
                  <a:pt x="4597388" y="3708416"/>
                </a:lnTo>
                <a:lnTo>
                  <a:pt x="3521764" y="3708416"/>
                </a:lnTo>
                <a:close/>
                <a:moveTo>
                  <a:pt x="1760882" y="2805406"/>
                </a:moveTo>
                <a:lnTo>
                  <a:pt x="3421731" y="2805406"/>
                </a:lnTo>
                <a:lnTo>
                  <a:pt x="3421731" y="4130353"/>
                </a:lnTo>
                <a:lnTo>
                  <a:pt x="1760882" y="4130353"/>
                </a:lnTo>
                <a:close/>
                <a:moveTo>
                  <a:pt x="585225" y="2805406"/>
                </a:moveTo>
                <a:lnTo>
                  <a:pt x="1660849" y="2805406"/>
                </a:lnTo>
                <a:lnTo>
                  <a:pt x="1660849" y="3708416"/>
                </a:lnTo>
                <a:lnTo>
                  <a:pt x="585225" y="3708416"/>
                </a:lnTo>
                <a:close/>
                <a:moveTo>
                  <a:pt x="1760882" y="1384042"/>
                </a:moveTo>
                <a:lnTo>
                  <a:pt x="3421731" y="1384042"/>
                </a:lnTo>
                <a:lnTo>
                  <a:pt x="3421731" y="2708989"/>
                </a:lnTo>
                <a:lnTo>
                  <a:pt x="1760882" y="2708989"/>
                </a:lnTo>
                <a:close/>
                <a:moveTo>
                  <a:pt x="3521764" y="1384041"/>
                </a:moveTo>
                <a:lnTo>
                  <a:pt x="5182613" y="1384041"/>
                </a:lnTo>
                <a:lnTo>
                  <a:pt x="5182613" y="2708988"/>
                </a:lnTo>
                <a:lnTo>
                  <a:pt x="3521764" y="2708988"/>
                </a:lnTo>
                <a:close/>
                <a:moveTo>
                  <a:pt x="0" y="1384041"/>
                </a:moveTo>
                <a:lnTo>
                  <a:pt x="1660849" y="1384041"/>
                </a:lnTo>
                <a:lnTo>
                  <a:pt x="1660849" y="2708988"/>
                </a:lnTo>
                <a:lnTo>
                  <a:pt x="0" y="2708988"/>
                </a:lnTo>
                <a:close/>
                <a:moveTo>
                  <a:pt x="3521764" y="421937"/>
                </a:moveTo>
                <a:lnTo>
                  <a:pt x="4597388" y="421937"/>
                </a:lnTo>
                <a:lnTo>
                  <a:pt x="4597388" y="1324947"/>
                </a:lnTo>
                <a:lnTo>
                  <a:pt x="3521764" y="1324947"/>
                </a:lnTo>
                <a:close/>
                <a:moveTo>
                  <a:pt x="585225" y="421937"/>
                </a:moveTo>
                <a:lnTo>
                  <a:pt x="1660849" y="421937"/>
                </a:lnTo>
                <a:lnTo>
                  <a:pt x="1660849" y="1324947"/>
                </a:lnTo>
                <a:lnTo>
                  <a:pt x="585225" y="1324947"/>
                </a:lnTo>
                <a:close/>
                <a:moveTo>
                  <a:pt x="1760882" y="0"/>
                </a:moveTo>
                <a:lnTo>
                  <a:pt x="3421731" y="0"/>
                </a:lnTo>
                <a:lnTo>
                  <a:pt x="3421731" y="1324947"/>
                </a:lnTo>
                <a:lnTo>
                  <a:pt x="1760882" y="1324947"/>
                </a:lnTo>
                <a:close/>
              </a:path>
            </a:pathLst>
          </a:custGeom>
          <a:blipFill>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 name="Picture 2" descr="Uso del Logo &amp;quot;Con Punche Perú&amp;quot; - Informes y publicaciones -  Hospital Nacional Hipólito Unanue - Plataforma del Estado Peruano">
            <a:extLst>
              <a:ext uri="{FF2B5EF4-FFF2-40B4-BE49-F238E27FC236}">
                <a16:creationId xmlns:a16="http://schemas.microsoft.com/office/drawing/2014/main" id="{5368CCF9-2B78-0ABA-C1CC-C466AC3C32B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03876" y="156981"/>
            <a:ext cx="1108325" cy="6682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Se publicó decreto para el uso del logo del Bicentenario en el 2021 -  Noticias - Ministerio de Cultura - Plataforma del Estado Peruano">
            <a:extLst>
              <a:ext uri="{FF2B5EF4-FFF2-40B4-BE49-F238E27FC236}">
                <a16:creationId xmlns:a16="http://schemas.microsoft.com/office/drawing/2014/main" id="{81A84A83-6539-F75F-D7BA-7DCE9A1205D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0411" t="19716" r="15395" b="17875"/>
          <a:stretch/>
        </p:blipFill>
        <p:spPr bwMode="auto">
          <a:xfrm>
            <a:off x="10591904" y="158509"/>
            <a:ext cx="1157428" cy="6332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5EB1F415-6D9F-AD5B-CB5A-108F738A8A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091" y="262330"/>
            <a:ext cx="1439355" cy="476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778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8" name="Rectangle 2054">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55" name="Rectangle 2054">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4788568" y="177746"/>
            <a:ext cx="7403432" cy="1450757"/>
          </a:xfrm>
          <a:prstGeom prst="rect">
            <a:avLst/>
          </a:prstGeom>
        </p:spPr>
        <p:txBody>
          <a:bodyPr vert="horz" lIns="91440" tIns="45720" rIns="91440" bIns="45720" rtlCol="0" anchor="b">
            <a:normAutofit/>
          </a:bodyPr>
          <a:lstStyle/>
          <a:p>
            <a:r>
              <a:rPr lang="es-ES_tradnl" dirty="0">
                <a:solidFill>
                  <a:srgbClr val="C00000"/>
                </a:solidFill>
              </a:rPr>
              <a:t>¿</a:t>
            </a:r>
            <a:r>
              <a:rPr lang="es-ES_tradnl" b="1" dirty="0">
                <a:solidFill>
                  <a:srgbClr val="C00000"/>
                </a:solidFill>
              </a:rPr>
              <a:t>Qué es la Alianza del Pacífico?</a:t>
            </a:r>
          </a:p>
        </p:txBody>
      </p:sp>
      <p:cxnSp>
        <p:nvCxnSpPr>
          <p:cNvPr id="2069" name="Straight Connector 2056">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070" name="Rectangle 2058">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71" name="Rectangle 2060">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57" name="Straight Connector 2056">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059" name="Rectangle 2058">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61" name="Rectangle 2060">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2" descr="Qué es la Alianza del Pacífico y cuáles son sus principales beneficios? -  YouTube">
            <a:extLst>
              <a:ext uri="{FF2B5EF4-FFF2-40B4-BE49-F238E27FC236}">
                <a16:creationId xmlns:a16="http://schemas.microsoft.com/office/drawing/2014/main" id="{7B23AB97-27B7-F1C5-65B3-CA63ED6C59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tretch/>
        </p:blipFill>
        <p:spPr bwMode="auto">
          <a:xfrm>
            <a:off x="224587" y="1949119"/>
            <a:ext cx="4563978" cy="31041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75" name="object 3">
            <a:extLst>
              <a:ext uri="{FF2B5EF4-FFF2-40B4-BE49-F238E27FC236}">
                <a16:creationId xmlns:a16="http://schemas.microsoft.com/office/drawing/2014/main" id="{47776A0A-9881-BD88-F40B-1A48A5CDE7FD}"/>
              </a:ext>
            </a:extLst>
          </p:cNvPr>
          <p:cNvGraphicFramePr/>
          <p:nvPr>
            <p:extLst>
              <p:ext uri="{D42A27DB-BD31-4B8C-83A1-F6EECF244321}">
                <p14:modId xmlns:p14="http://schemas.microsoft.com/office/powerpoint/2010/main" val="647653559"/>
              </p:ext>
            </p:extLst>
          </p:nvPr>
        </p:nvGraphicFramePr>
        <p:xfrm>
          <a:off x="4788565" y="1589328"/>
          <a:ext cx="7403432" cy="4104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5181601" y="634946"/>
            <a:ext cx="6368142" cy="1450757"/>
          </a:xfrm>
          <a:prstGeom prst="rect">
            <a:avLst/>
          </a:prstGeom>
        </p:spPr>
        <p:txBody>
          <a:bodyPr vert="horz" lIns="91440" tIns="45720" rIns="91440" bIns="45720" rtlCol="0" anchor="b">
            <a:normAutofit/>
          </a:bodyPr>
          <a:lstStyle/>
          <a:p>
            <a:r>
              <a:rPr lang="en-US" b="1" kern="1200" spc="-50" baseline="0" dirty="0">
                <a:solidFill>
                  <a:srgbClr val="C00000"/>
                </a:solidFill>
                <a:latin typeface="+mj-lt"/>
                <a:ea typeface="+mj-ea"/>
                <a:cs typeface="+mj-cs"/>
              </a:rPr>
              <a:t>Objetivos de la Alianza del Pacífico</a:t>
            </a:r>
          </a:p>
        </p:txBody>
      </p:sp>
      <p:pic>
        <p:nvPicPr>
          <p:cNvPr id="5" name="Picture 4" descr="Flechas blancas dirigidas a un objetivo rojo">
            <a:extLst>
              <a:ext uri="{FF2B5EF4-FFF2-40B4-BE49-F238E27FC236}">
                <a16:creationId xmlns:a16="http://schemas.microsoft.com/office/drawing/2014/main" id="{892BA180-E27F-C76F-A01B-21119BEE4533}"/>
              </a:ext>
            </a:extLst>
          </p:cNvPr>
          <p:cNvPicPr>
            <a:picLocks noChangeAspect="1"/>
          </p:cNvPicPr>
          <p:nvPr/>
        </p:nvPicPr>
        <p:blipFill rotWithShape="1">
          <a:blip r:embed="rId2"/>
          <a:srcRect l="45146" r="9634" b="1"/>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object 3"/>
          <p:cNvSpPr txBox="1"/>
          <p:nvPr/>
        </p:nvSpPr>
        <p:spPr>
          <a:xfrm>
            <a:off x="5181601" y="2198914"/>
            <a:ext cx="6368142" cy="3670180"/>
          </a:xfrm>
          <a:prstGeom prst="rect">
            <a:avLst/>
          </a:prstGeom>
        </p:spPr>
        <p:txBody>
          <a:bodyPr vert="horz" lIns="0" tIns="45720" rIns="0" bIns="45720" rtlCol="0">
            <a:normAutofit/>
          </a:bodyPr>
          <a:lstStyle/>
          <a:p>
            <a:pPr marL="299085" indent="-287020" defTabSz="914400">
              <a:lnSpc>
                <a:spcPct val="90000"/>
              </a:lnSpc>
              <a:spcBef>
                <a:spcPts val="100"/>
              </a:spcBef>
              <a:buClr>
                <a:schemeClr val="accent1"/>
              </a:buClr>
              <a:buFont typeface="Calibri" panose="020F0502020204030204" pitchFamily="34" charset="0"/>
              <a:buChar char="•"/>
              <a:tabLst>
                <a:tab pos="299085" algn="l"/>
                <a:tab pos="299720" algn="l"/>
              </a:tabLst>
            </a:pPr>
            <a:endParaRPr lang="en-US" dirty="0">
              <a:solidFill>
                <a:schemeClr val="tx1">
                  <a:lumMod val="75000"/>
                  <a:lumOff val="25000"/>
                </a:schemeClr>
              </a:solidFill>
            </a:endParaRPr>
          </a:p>
          <a:p>
            <a:pPr defTabSz="914400">
              <a:lnSpc>
                <a:spcPct val="90000"/>
              </a:lnSpc>
              <a:spcBef>
                <a:spcPts val="30"/>
              </a:spcBef>
              <a:buClr>
                <a:schemeClr val="accent1"/>
              </a:buClr>
              <a:buFont typeface="Calibri" panose="020F0502020204030204" pitchFamily="34" charset="0"/>
              <a:buChar char="•"/>
            </a:pPr>
            <a:r>
              <a:rPr lang="en-US" dirty="0">
                <a:solidFill>
                  <a:schemeClr val="tx1">
                    <a:lumMod val="75000"/>
                    <a:lumOff val="25000"/>
                  </a:schemeClr>
                </a:solidFill>
              </a:rPr>
              <a:t> Mantener una red de acuerdos comerciales entre si y con las economías más desarrolladas y dinámicas del mundo.</a:t>
            </a:r>
          </a:p>
          <a:p>
            <a:pPr defTabSz="914400">
              <a:lnSpc>
                <a:spcPct val="90000"/>
              </a:lnSpc>
              <a:spcBef>
                <a:spcPts val="30"/>
              </a:spcBef>
              <a:buClr>
                <a:schemeClr val="accent1"/>
              </a:buClr>
              <a:buFont typeface="Calibri" panose="020F0502020204030204" pitchFamily="34" charset="0"/>
            </a:pPr>
            <a:endParaRPr lang="en-US" dirty="0">
              <a:solidFill>
                <a:schemeClr val="tx1">
                  <a:lumMod val="75000"/>
                  <a:lumOff val="25000"/>
                </a:schemeClr>
              </a:solidFill>
            </a:endParaRPr>
          </a:p>
          <a:p>
            <a:pPr defTabSz="914400">
              <a:lnSpc>
                <a:spcPct val="90000"/>
              </a:lnSpc>
              <a:spcBef>
                <a:spcPts val="30"/>
              </a:spcBef>
              <a:buClr>
                <a:schemeClr val="accent1"/>
              </a:buClr>
              <a:buFont typeface="Calibri" panose="020F0502020204030204" pitchFamily="34" charset="0"/>
              <a:buChar char="•"/>
            </a:pPr>
            <a:r>
              <a:rPr lang="en-US" dirty="0">
                <a:solidFill>
                  <a:schemeClr val="tx1">
                    <a:lumMod val="75000"/>
                    <a:lumOff val="25000"/>
                  </a:schemeClr>
                </a:solidFill>
              </a:rPr>
              <a:t> Promover el intercambio comercial, de inversiones, de innovación y tecnología con las regiones más competitivas del mundo.</a:t>
            </a:r>
          </a:p>
          <a:p>
            <a:pPr defTabSz="914400">
              <a:lnSpc>
                <a:spcPct val="90000"/>
              </a:lnSpc>
              <a:spcBef>
                <a:spcPts val="30"/>
              </a:spcBef>
              <a:buClr>
                <a:schemeClr val="accent1"/>
              </a:buClr>
              <a:buFont typeface="Calibri" panose="020F0502020204030204" pitchFamily="34" charset="0"/>
            </a:pPr>
            <a:endParaRPr lang="en-US" dirty="0">
              <a:solidFill>
                <a:schemeClr val="tx1">
                  <a:lumMod val="75000"/>
                  <a:lumOff val="25000"/>
                </a:schemeClr>
              </a:solidFill>
            </a:endParaRPr>
          </a:p>
          <a:p>
            <a:pPr defTabSz="914400">
              <a:lnSpc>
                <a:spcPct val="90000"/>
              </a:lnSpc>
              <a:spcBef>
                <a:spcPts val="30"/>
              </a:spcBef>
              <a:buClr>
                <a:schemeClr val="accent1"/>
              </a:buClr>
              <a:buFont typeface="Calibri" panose="020F0502020204030204" pitchFamily="34" charset="0"/>
              <a:buChar char="•"/>
            </a:pPr>
            <a:r>
              <a:rPr lang="en-US" dirty="0">
                <a:solidFill>
                  <a:schemeClr val="tx1">
                    <a:lumMod val="75000"/>
                    <a:lumOff val="25000"/>
                  </a:schemeClr>
                </a:solidFill>
              </a:rPr>
              <a:t> Atraer nuevas inversiones a la región.</a:t>
            </a:r>
          </a:p>
          <a:p>
            <a:pPr defTabSz="914400">
              <a:lnSpc>
                <a:spcPct val="90000"/>
              </a:lnSpc>
              <a:spcBef>
                <a:spcPts val="30"/>
              </a:spcBef>
              <a:buClr>
                <a:schemeClr val="accent1"/>
              </a:buClr>
              <a:buFont typeface="Calibri" panose="020F0502020204030204" pitchFamily="34" charset="0"/>
            </a:pPr>
            <a:endParaRPr lang="en-US" dirty="0">
              <a:solidFill>
                <a:schemeClr val="tx1">
                  <a:lumMod val="75000"/>
                  <a:lumOff val="25000"/>
                </a:schemeClr>
              </a:solidFill>
            </a:endParaRPr>
          </a:p>
          <a:p>
            <a:pPr defTabSz="914400">
              <a:lnSpc>
                <a:spcPct val="90000"/>
              </a:lnSpc>
              <a:spcBef>
                <a:spcPts val="30"/>
              </a:spcBef>
              <a:buClr>
                <a:schemeClr val="accent1"/>
              </a:buClr>
              <a:buFont typeface="Calibri" panose="020F0502020204030204" pitchFamily="34" charset="0"/>
              <a:buChar char="•"/>
            </a:pPr>
            <a:r>
              <a:rPr lang="en-US" dirty="0">
                <a:solidFill>
                  <a:schemeClr val="tx1">
                    <a:lumMod val="75000"/>
                    <a:lumOff val="25000"/>
                  </a:schemeClr>
                </a:solidFill>
              </a:rPr>
              <a:t> Contar con ventajas competitivas en sectores como minería, recursos forestales, energía, agricultura, automotriz, pesca y manufactura.</a:t>
            </a:r>
          </a:p>
          <a:p>
            <a:pPr defTabSz="914400">
              <a:lnSpc>
                <a:spcPct val="90000"/>
              </a:lnSpc>
              <a:spcBef>
                <a:spcPts val="30"/>
              </a:spcBef>
              <a:buClr>
                <a:schemeClr val="accent1"/>
              </a:buClr>
              <a:buFont typeface="Calibri" panose="020F0502020204030204" pitchFamily="34" charset="0"/>
              <a:buChar char="•"/>
            </a:pPr>
            <a:endParaRPr lang="en-US" dirty="0">
              <a:solidFill>
                <a:schemeClr val="tx1">
                  <a:lumMod val="75000"/>
                  <a:lumOff val="25000"/>
                </a:schemeClr>
              </a:solidFill>
            </a:endParaRPr>
          </a:p>
          <a:p>
            <a:pPr defTabSz="914400">
              <a:lnSpc>
                <a:spcPct val="90000"/>
              </a:lnSpc>
              <a:spcBef>
                <a:spcPts val="30"/>
              </a:spcBef>
              <a:buClr>
                <a:schemeClr val="accent1"/>
              </a:buClr>
              <a:buFont typeface="Calibri" panose="020F0502020204030204" pitchFamily="34" charset="0"/>
              <a:buChar char="•"/>
            </a:pPr>
            <a:endParaRPr lang="en-US" dirty="0">
              <a:solidFill>
                <a:schemeClr val="tx1">
                  <a:lumMod val="75000"/>
                  <a:lumOff val="25000"/>
                </a:schemeClr>
              </a:solidFill>
            </a:endParaRPr>
          </a:p>
          <a:p>
            <a:pPr defTabSz="914400">
              <a:lnSpc>
                <a:spcPct val="90000"/>
              </a:lnSpc>
              <a:spcBef>
                <a:spcPts val="30"/>
              </a:spcBef>
              <a:buClr>
                <a:schemeClr val="accent1"/>
              </a:buClr>
              <a:buFont typeface="Calibri" panose="020F0502020204030204" pitchFamily="34" charset="0"/>
            </a:pPr>
            <a:endParaRPr lang="en-US" dirty="0">
              <a:solidFill>
                <a:schemeClr val="tx1">
                  <a:lumMod val="75000"/>
                  <a:lumOff val="25000"/>
                </a:schemeClr>
              </a:solidFill>
            </a:endParaRPr>
          </a:p>
        </p:txBody>
      </p:sp>
    </p:spTree>
    <p:extLst>
      <p:ext uri="{BB962C8B-B14F-4D97-AF65-F5344CB8AC3E}">
        <p14:creationId xmlns:p14="http://schemas.microsoft.com/office/powerpoint/2010/main" val="3206256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0" name="Rectangle 119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02" name="Rectangle 120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04" name="Straight Connector 120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206" name="Rectangle 1205">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8141110" y="639097"/>
            <a:ext cx="3401961" cy="3686015"/>
          </a:xfrm>
          <a:prstGeom prst="rect">
            <a:avLst/>
          </a:prstGeom>
        </p:spPr>
        <p:txBody>
          <a:bodyPr vert="horz" lIns="91440" tIns="45720" rIns="91440" bIns="45720" rtlCol="0" anchor="b">
            <a:normAutofit fontScale="90000"/>
          </a:bodyPr>
          <a:lstStyle/>
          <a:p>
            <a:pPr marL="12700"/>
            <a:r>
              <a:rPr lang="en-US" sz="6100" b="1" dirty="0" err="1">
                <a:solidFill>
                  <a:srgbClr val="C00000"/>
                </a:solidFill>
              </a:rPr>
              <a:t>Estructura</a:t>
            </a:r>
            <a:r>
              <a:rPr lang="en-US" sz="6100" b="1" dirty="0">
                <a:solidFill>
                  <a:srgbClr val="C00000"/>
                </a:solidFill>
              </a:rPr>
              <a:t> de la </a:t>
            </a:r>
            <a:r>
              <a:rPr lang="en-US" sz="6100" b="1" dirty="0" err="1">
                <a:solidFill>
                  <a:srgbClr val="C00000"/>
                </a:solidFill>
              </a:rPr>
              <a:t>Alianza</a:t>
            </a:r>
            <a:r>
              <a:rPr lang="en-US" sz="6100" b="1" dirty="0">
                <a:solidFill>
                  <a:srgbClr val="C00000"/>
                </a:solidFill>
              </a:rPr>
              <a:t> del </a:t>
            </a:r>
            <a:r>
              <a:rPr lang="en-US" sz="6100" b="1" dirty="0" err="1">
                <a:solidFill>
                  <a:srgbClr val="C00000"/>
                </a:solidFill>
              </a:rPr>
              <a:t>Pacífico</a:t>
            </a:r>
            <a:endParaRPr lang="en-US" sz="6100" b="1" dirty="0">
              <a:solidFill>
                <a:srgbClr val="C00000"/>
              </a:solidFill>
            </a:endParaRPr>
          </a:p>
        </p:txBody>
      </p:sp>
      <p:pic>
        <p:nvPicPr>
          <p:cNvPr id="1030" name="Picture 6">
            <a:extLst>
              <a:ext uri="{FF2B5EF4-FFF2-40B4-BE49-F238E27FC236}">
                <a16:creationId xmlns:a16="http://schemas.microsoft.com/office/drawing/2014/main" id="{3212AB5D-6EBB-F5CC-CA37-D761C59C270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9140" y="1231738"/>
            <a:ext cx="7507111" cy="4203981"/>
          </a:xfrm>
          <a:prstGeom prst="rect">
            <a:avLst/>
          </a:prstGeom>
          <a:noFill/>
          <a:extLst>
            <a:ext uri="{909E8E84-426E-40DD-AFC4-6F175D3DCCD1}">
              <a14:hiddenFill xmlns:a14="http://schemas.microsoft.com/office/drawing/2010/main">
                <a:solidFill>
                  <a:srgbClr val="FFFFFF"/>
                </a:solidFill>
              </a14:hiddenFill>
            </a:ext>
          </a:extLst>
        </p:spPr>
      </p:pic>
      <p:cxnSp>
        <p:nvCxnSpPr>
          <p:cNvPr id="1208" name="Straight Connector 1207">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210" name="Rectangle 1209">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12" name="Rectangle 1211">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0523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356471" y="602189"/>
            <a:ext cx="5936045" cy="1450757"/>
          </a:xfrm>
          <a:prstGeom prst="rect">
            <a:avLst/>
          </a:prstGeom>
        </p:spPr>
        <p:txBody>
          <a:bodyPr vert="horz" lIns="91440" tIns="45720" rIns="91440" bIns="45720" rtlCol="0" anchor="b">
            <a:noAutofit/>
          </a:bodyPr>
          <a:lstStyle/>
          <a:p>
            <a:r>
              <a:rPr lang="es-ES_tradnl" sz="2400" b="1" kern="1200" spc="-50" baseline="0" dirty="0">
                <a:solidFill>
                  <a:srgbClr val="C00000"/>
                </a:solidFill>
                <a:latin typeface="+mj-lt"/>
                <a:ea typeface="+mj-ea"/>
                <a:cs typeface="+mj-cs"/>
              </a:rPr>
              <a:t>El Comité de Reglas de Origen y Procedimientos relacionados con el Origen, Facilitación del Comercio y Cooperación Aduanera</a:t>
            </a:r>
          </a:p>
        </p:txBody>
      </p:sp>
      <p:cxnSp>
        <p:nvCxnSpPr>
          <p:cNvPr id="4107" name="Straight Connector 4106">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object 3"/>
          <p:cNvSpPr txBox="1"/>
          <p:nvPr/>
        </p:nvSpPr>
        <p:spPr>
          <a:xfrm>
            <a:off x="6724043" y="72189"/>
            <a:ext cx="5254255" cy="3670180"/>
          </a:xfrm>
          <a:prstGeom prst="rect">
            <a:avLst/>
          </a:prstGeom>
        </p:spPr>
        <p:txBody>
          <a:bodyPr vert="horz" lIns="0" tIns="45720" rIns="0" bIns="45720" rtlCol="0">
            <a:normAutofit/>
          </a:bodyPr>
          <a:lstStyle/>
          <a:p>
            <a:pPr marL="299085" indent="-287020" defTabSz="914400">
              <a:lnSpc>
                <a:spcPct val="90000"/>
              </a:lnSpc>
              <a:spcBef>
                <a:spcPts val="100"/>
              </a:spcBef>
              <a:buClr>
                <a:schemeClr val="accent1"/>
              </a:buClr>
              <a:buFont typeface="Calibri" panose="020F0502020204030204" pitchFamily="34" charset="0"/>
              <a:buChar char="•"/>
              <a:tabLst>
                <a:tab pos="299085" algn="l"/>
                <a:tab pos="299720" algn="l"/>
              </a:tabLst>
            </a:pPr>
            <a:endParaRPr lang="en-US" dirty="0">
              <a:solidFill>
                <a:schemeClr val="tx1">
                  <a:lumMod val="75000"/>
                  <a:lumOff val="25000"/>
                </a:schemeClr>
              </a:solidFill>
            </a:endParaRPr>
          </a:p>
          <a:p>
            <a:pPr defTabSz="914400">
              <a:lnSpc>
                <a:spcPct val="90000"/>
              </a:lnSpc>
              <a:spcBef>
                <a:spcPts val="30"/>
              </a:spcBef>
              <a:buClr>
                <a:schemeClr val="accent1"/>
              </a:buClr>
              <a:buFont typeface="Calibri" panose="020F0502020204030204" pitchFamily="34" charset="0"/>
            </a:pPr>
            <a:r>
              <a:rPr lang="es-PE" dirty="0">
                <a:solidFill>
                  <a:srgbClr val="777777"/>
                </a:solidFill>
                <a:latin typeface="Lato" panose="020F0502020204030204" pitchFamily="34" charset="0"/>
              </a:rPr>
              <a:t>Se establece conforme a</a:t>
            </a:r>
            <a:r>
              <a:rPr lang="es-PE" b="0" i="0" dirty="0">
                <a:solidFill>
                  <a:srgbClr val="777777"/>
                </a:solidFill>
                <a:effectLst/>
                <a:latin typeface="Lato" panose="020F0502020204030204" pitchFamily="34" charset="0"/>
              </a:rPr>
              <a:t>l Art. 4.30 del Protocolo Adicional al Acuerdo Marco de la AP, tiene competencia para m</a:t>
            </a:r>
            <a:r>
              <a:rPr lang="es-PE" dirty="0">
                <a:solidFill>
                  <a:srgbClr val="777777"/>
                </a:solidFill>
                <a:latin typeface="Lato" panose="020F0502020204030204" pitchFamily="34" charset="0"/>
              </a:rPr>
              <a:t>onitorear la implementación y administración de </a:t>
            </a:r>
            <a:r>
              <a:rPr lang="es-PE" b="0" i="0" dirty="0">
                <a:solidFill>
                  <a:srgbClr val="777777"/>
                </a:solidFill>
                <a:effectLst/>
                <a:latin typeface="Lato" panose="020F0502020204030204" pitchFamily="34" charset="0"/>
              </a:rPr>
              <a:t>las disposiciones del Capítulo 4 “Reglas de Origen y Procedimientos relacionados con el Origen” y Capítulo 5 “Facilitación del Comercio y Cooperación Aduanera”. </a:t>
            </a:r>
            <a:endParaRPr lang="en-US" dirty="0">
              <a:solidFill>
                <a:schemeClr val="tx1">
                  <a:lumMod val="75000"/>
                  <a:lumOff val="25000"/>
                </a:schemeClr>
              </a:solidFill>
            </a:endParaRPr>
          </a:p>
        </p:txBody>
      </p:sp>
      <p:sp>
        <p:nvSpPr>
          <p:cNvPr id="4109" name="Rectangle 4108">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11" name="Rectangle 4110">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uadroTexto 4">
            <a:extLst>
              <a:ext uri="{FF2B5EF4-FFF2-40B4-BE49-F238E27FC236}">
                <a16:creationId xmlns:a16="http://schemas.microsoft.com/office/drawing/2014/main" id="{783692E3-3442-9C64-F60F-3B4D230FF849}"/>
              </a:ext>
            </a:extLst>
          </p:cNvPr>
          <p:cNvSpPr txBox="1"/>
          <p:nvPr/>
        </p:nvSpPr>
        <p:spPr>
          <a:xfrm>
            <a:off x="2789237" y="2927147"/>
            <a:ext cx="2394050" cy="1477328"/>
          </a:xfrm>
          <a:prstGeom prst="rect">
            <a:avLst/>
          </a:prstGeom>
          <a:noFill/>
        </p:spPr>
        <p:txBody>
          <a:bodyPr wrap="square">
            <a:spAutoFit/>
          </a:bodyPr>
          <a:lstStyle/>
          <a:p>
            <a:r>
              <a:rPr lang="es-PE" b="1" i="0" cap="all" dirty="0">
                <a:solidFill>
                  <a:srgbClr val="C00000"/>
                </a:solidFill>
                <a:effectLst/>
                <a:latin typeface="Lato" panose="020F0502020204030203" pitchFamily="34" charset="0"/>
              </a:rPr>
              <a:t>EL COMITÉ DE FACILITACIÓN DEL COMERCIO Y COOPERACIÓN ADUANERA</a:t>
            </a:r>
            <a:endParaRPr lang="es-PE" dirty="0">
              <a:solidFill>
                <a:srgbClr val="C00000"/>
              </a:solidFill>
            </a:endParaRPr>
          </a:p>
        </p:txBody>
      </p:sp>
      <p:graphicFrame>
        <p:nvGraphicFramePr>
          <p:cNvPr id="4116" name="CuadroTexto 6">
            <a:extLst>
              <a:ext uri="{FF2B5EF4-FFF2-40B4-BE49-F238E27FC236}">
                <a16:creationId xmlns:a16="http://schemas.microsoft.com/office/drawing/2014/main" id="{10D9DFA3-6FEE-F526-2211-B7382DEE4278}"/>
              </a:ext>
            </a:extLst>
          </p:cNvPr>
          <p:cNvGraphicFramePr/>
          <p:nvPr>
            <p:extLst>
              <p:ext uri="{D42A27DB-BD31-4B8C-83A1-F6EECF244321}">
                <p14:modId xmlns:p14="http://schemas.microsoft.com/office/powerpoint/2010/main" val="524781660"/>
              </p:ext>
            </p:extLst>
          </p:nvPr>
        </p:nvGraphicFramePr>
        <p:xfrm>
          <a:off x="4974770" y="2454544"/>
          <a:ext cx="7217215" cy="3970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Picture 4" descr="Convergencia en facilitación del comercio - Crónicas">
            <a:extLst>
              <a:ext uri="{FF2B5EF4-FFF2-40B4-BE49-F238E27FC236}">
                <a16:creationId xmlns:a16="http://schemas.microsoft.com/office/drawing/2014/main" id="{A363E8D6-DD11-0BE5-B7D5-7A07BDDC7F6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7249" r="30587" b="-1"/>
          <a:stretch/>
        </p:blipFill>
        <p:spPr bwMode="auto">
          <a:xfrm>
            <a:off x="356471" y="2550694"/>
            <a:ext cx="2279192" cy="302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1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descr="Hacia la VUCE 2.0: Economía digital y facilitación del comercio en Alianza  del Pacífico y MERCOSUR - Conexión Intal">
            <a:extLst>
              <a:ext uri="{FF2B5EF4-FFF2-40B4-BE49-F238E27FC236}">
                <a16:creationId xmlns:a16="http://schemas.microsoft.com/office/drawing/2014/main" id="{E215A8B5-6CFB-3FBF-AFD7-07ACE26C9B08}"/>
              </a:ext>
            </a:extLst>
          </p:cNvPr>
          <p:cNvPicPr>
            <a:picLocks noChangeAspect="1" noChangeArrowheads="1"/>
          </p:cNvPicPr>
          <p:nvPr/>
        </p:nvPicPr>
        <p:blipFill rotWithShape="1">
          <a:blip r:embed="rId2">
            <a:duotone>
              <a:schemeClr val="bg2">
                <a:shade val="45000"/>
                <a:satMod val="135000"/>
              </a:schemeClr>
              <a:prstClr val="white"/>
            </a:duotone>
            <a:alphaModFix amt="35000"/>
            <a:extLst>
              <a:ext uri="{28A0092B-C50C-407E-A947-70E740481C1C}">
                <a14:useLocalDpi xmlns:a14="http://schemas.microsoft.com/office/drawing/2010/main" val="0"/>
              </a:ext>
            </a:extLst>
          </a:blip>
          <a:srcRect t="15730"/>
          <a:stretch/>
        </p:blipFill>
        <p:spPr bwMode="auto">
          <a:xfrm>
            <a:off x="20" y="-54468"/>
            <a:ext cx="12191980"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5165" name="Straight Connector 5158">
            <a:extLst>
              <a:ext uri="{FF2B5EF4-FFF2-40B4-BE49-F238E27FC236}">
                <a16:creationId xmlns:a16="http://schemas.microsoft.com/office/drawing/2014/main" id="{E9F7CBA9-9D9B-479F-AAB5-BF785971CD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object 2"/>
          <p:cNvSpPr txBox="1">
            <a:spLocks noGrp="1"/>
          </p:cNvSpPr>
          <p:nvPr>
            <p:ph type="title"/>
          </p:nvPr>
        </p:nvSpPr>
        <p:spPr>
          <a:xfrm>
            <a:off x="1066800" y="54478"/>
            <a:ext cx="10483516" cy="1226168"/>
          </a:xfrm>
          <a:prstGeom prst="rect">
            <a:avLst/>
          </a:prstGeom>
        </p:spPr>
        <p:txBody>
          <a:bodyPr vert="horz" lIns="0" tIns="13335" rIns="0" bIns="0" rtlCol="0">
            <a:normAutofit/>
          </a:bodyPr>
          <a:lstStyle/>
          <a:p>
            <a:pPr marL="12700">
              <a:spcBef>
                <a:spcPts val="105"/>
              </a:spcBef>
            </a:pPr>
            <a:r>
              <a:rPr lang="es-PE" sz="4400" dirty="0">
                <a:solidFill>
                  <a:srgbClr val="C00000"/>
                </a:solidFill>
                <a:latin typeface="Arial"/>
                <a:cs typeface="Arial"/>
              </a:rPr>
              <a:t>Mandatos del </a:t>
            </a:r>
            <a:r>
              <a:rPr lang="es-ES" sz="4400" dirty="0">
                <a:solidFill>
                  <a:srgbClr val="C00000"/>
                </a:solidFill>
                <a:latin typeface="Arial"/>
                <a:cs typeface="Arial"/>
              </a:rPr>
              <a:t>Comité de Facilitación del Comercio y Cooperación Aduanera</a:t>
            </a:r>
            <a:endParaRPr lang="es-PE" sz="4400" dirty="0">
              <a:solidFill>
                <a:srgbClr val="C00000"/>
              </a:solidFill>
              <a:latin typeface="Arial"/>
              <a:cs typeface="Arial"/>
            </a:endParaRPr>
          </a:p>
        </p:txBody>
      </p:sp>
      <p:sp>
        <p:nvSpPr>
          <p:cNvPr id="5166" name="Rectangle 5160">
            <a:extLst>
              <a:ext uri="{FF2B5EF4-FFF2-40B4-BE49-F238E27FC236}">
                <a16:creationId xmlns:a16="http://schemas.microsoft.com/office/drawing/2014/main" id="{154480E5-678B-478F-9170-46502C5FB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67" name="Rectangle 5162">
            <a:extLst>
              <a:ext uri="{FF2B5EF4-FFF2-40B4-BE49-F238E27FC236}">
                <a16:creationId xmlns:a16="http://schemas.microsoft.com/office/drawing/2014/main" id="{B598D875-841B-47A7-B4C8-237DBCE2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190" name="Diagrama 5127">
            <a:extLst>
              <a:ext uri="{FF2B5EF4-FFF2-40B4-BE49-F238E27FC236}">
                <a16:creationId xmlns:a16="http://schemas.microsoft.com/office/drawing/2014/main" id="{E22432B9-EBB0-7296-AA01-4899819736CB}"/>
              </a:ext>
            </a:extLst>
          </p:cNvPr>
          <p:cNvGraphicFramePr/>
          <p:nvPr>
            <p:extLst>
              <p:ext uri="{D42A27DB-BD31-4B8C-83A1-F6EECF244321}">
                <p14:modId xmlns:p14="http://schemas.microsoft.com/office/powerpoint/2010/main" val="3588130325"/>
              </p:ext>
            </p:extLst>
          </p:nvPr>
        </p:nvGraphicFramePr>
        <p:xfrm>
          <a:off x="147446" y="1435636"/>
          <a:ext cx="11897108" cy="4362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1486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descr="Hacia la VUCE 2.0: Economía digital y facilitación del comercio en Alianza  del Pacífico y MERCOSUR - Conexión Intal">
            <a:extLst>
              <a:ext uri="{FF2B5EF4-FFF2-40B4-BE49-F238E27FC236}">
                <a16:creationId xmlns:a16="http://schemas.microsoft.com/office/drawing/2014/main" id="{E215A8B5-6CFB-3FBF-AFD7-07ACE26C9B08}"/>
              </a:ext>
            </a:extLst>
          </p:cNvPr>
          <p:cNvPicPr>
            <a:picLocks noChangeAspect="1" noChangeArrowheads="1"/>
          </p:cNvPicPr>
          <p:nvPr/>
        </p:nvPicPr>
        <p:blipFill rotWithShape="1">
          <a:blip r:embed="rId2">
            <a:duotone>
              <a:schemeClr val="bg2">
                <a:shade val="45000"/>
                <a:satMod val="135000"/>
              </a:schemeClr>
              <a:prstClr val="white"/>
            </a:duotone>
            <a:alphaModFix amt="35000"/>
            <a:extLst>
              <a:ext uri="{28A0092B-C50C-407E-A947-70E740481C1C}">
                <a14:useLocalDpi xmlns:a14="http://schemas.microsoft.com/office/drawing/2010/main" val="0"/>
              </a:ext>
            </a:extLst>
          </a:blip>
          <a:srcRect t="15730"/>
          <a:stretch/>
        </p:blipFill>
        <p:spPr bwMode="auto">
          <a:xfrm>
            <a:off x="20" y="-109327"/>
            <a:ext cx="12191980"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5165" name="Straight Connector 5158">
            <a:extLst>
              <a:ext uri="{FF2B5EF4-FFF2-40B4-BE49-F238E27FC236}">
                <a16:creationId xmlns:a16="http://schemas.microsoft.com/office/drawing/2014/main" id="{E9F7CBA9-9D9B-479F-AAB5-BF785971CD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object 2"/>
          <p:cNvSpPr txBox="1">
            <a:spLocks noGrp="1"/>
          </p:cNvSpPr>
          <p:nvPr>
            <p:ph type="title"/>
          </p:nvPr>
        </p:nvSpPr>
        <p:spPr>
          <a:xfrm>
            <a:off x="1066800" y="54478"/>
            <a:ext cx="10483516" cy="1226168"/>
          </a:xfrm>
          <a:prstGeom prst="rect">
            <a:avLst/>
          </a:prstGeom>
        </p:spPr>
        <p:txBody>
          <a:bodyPr vert="horz" lIns="0" tIns="13335" rIns="0" bIns="0" rtlCol="0">
            <a:normAutofit/>
          </a:bodyPr>
          <a:lstStyle/>
          <a:p>
            <a:pPr marL="12700">
              <a:spcBef>
                <a:spcPts val="105"/>
              </a:spcBef>
            </a:pPr>
            <a:r>
              <a:rPr lang="es-PE" sz="4400" dirty="0">
                <a:solidFill>
                  <a:srgbClr val="C00000"/>
                </a:solidFill>
                <a:latin typeface="Arial"/>
                <a:cs typeface="Arial"/>
              </a:rPr>
              <a:t>Mandatos del </a:t>
            </a:r>
            <a:r>
              <a:rPr lang="es-ES" sz="4400" dirty="0">
                <a:solidFill>
                  <a:srgbClr val="C00000"/>
                </a:solidFill>
                <a:latin typeface="Arial"/>
                <a:cs typeface="Arial"/>
              </a:rPr>
              <a:t>Comité de Facilitación del Comercio y Cooperación Aduanera</a:t>
            </a:r>
            <a:endParaRPr lang="es-PE" sz="4400" dirty="0">
              <a:solidFill>
                <a:srgbClr val="C00000"/>
              </a:solidFill>
              <a:latin typeface="Arial"/>
              <a:cs typeface="Arial"/>
            </a:endParaRPr>
          </a:p>
        </p:txBody>
      </p:sp>
      <p:sp>
        <p:nvSpPr>
          <p:cNvPr id="5166" name="Rectangle 5160">
            <a:extLst>
              <a:ext uri="{FF2B5EF4-FFF2-40B4-BE49-F238E27FC236}">
                <a16:creationId xmlns:a16="http://schemas.microsoft.com/office/drawing/2014/main" id="{154480E5-678B-478F-9170-46502C5FB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67" name="Rectangle 5162">
            <a:extLst>
              <a:ext uri="{FF2B5EF4-FFF2-40B4-BE49-F238E27FC236}">
                <a16:creationId xmlns:a16="http://schemas.microsoft.com/office/drawing/2014/main" id="{B598D875-841B-47A7-B4C8-237DBCE2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190" name="Diagrama 5127">
            <a:extLst>
              <a:ext uri="{FF2B5EF4-FFF2-40B4-BE49-F238E27FC236}">
                <a16:creationId xmlns:a16="http://schemas.microsoft.com/office/drawing/2014/main" id="{E22432B9-EBB0-7296-AA01-4899819736CB}"/>
              </a:ext>
            </a:extLst>
          </p:cNvPr>
          <p:cNvGraphicFramePr/>
          <p:nvPr>
            <p:extLst>
              <p:ext uri="{D42A27DB-BD31-4B8C-83A1-F6EECF244321}">
                <p14:modId xmlns:p14="http://schemas.microsoft.com/office/powerpoint/2010/main" val="3815343677"/>
              </p:ext>
            </p:extLst>
          </p:nvPr>
        </p:nvGraphicFramePr>
        <p:xfrm>
          <a:off x="-147426" y="1280646"/>
          <a:ext cx="12339426" cy="4362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0645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05" name="Rectangle 11304">
            <a:extLst>
              <a:ext uri="{FF2B5EF4-FFF2-40B4-BE49-F238E27FC236}">
                <a16:creationId xmlns:a16="http://schemas.microsoft.com/office/drawing/2014/main" id="{75896A25-D088-48F0-A2E7-9C44D9F6B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7" name="Rectangle 11306">
            <a:extLst>
              <a:ext uri="{FF2B5EF4-FFF2-40B4-BE49-F238E27FC236}">
                <a16:creationId xmlns:a16="http://schemas.microsoft.com/office/drawing/2014/main" id="{DDCD6B11-13E6-4A46-9C85-F8EB0F35C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bject 2"/>
          <p:cNvSpPr txBox="1">
            <a:spLocks noGrp="1"/>
          </p:cNvSpPr>
          <p:nvPr>
            <p:ph type="title"/>
          </p:nvPr>
        </p:nvSpPr>
        <p:spPr>
          <a:xfrm>
            <a:off x="1097280" y="516835"/>
            <a:ext cx="5977937" cy="1666501"/>
          </a:xfrm>
          <a:prstGeom prst="rect">
            <a:avLst/>
          </a:prstGeom>
        </p:spPr>
        <p:txBody>
          <a:bodyPr vert="horz" lIns="91440" tIns="45720" rIns="91440" bIns="45720" rtlCol="0" anchor="b">
            <a:normAutofit/>
          </a:bodyPr>
          <a:lstStyle/>
          <a:p>
            <a:r>
              <a:rPr lang="en-US" sz="4000" b="1">
                <a:solidFill>
                  <a:srgbClr val="FFFFFF"/>
                </a:solidFill>
              </a:rPr>
              <a:t>Actividades del Comité de Facilitación de comercio y cooperación aduanera</a:t>
            </a:r>
          </a:p>
        </p:txBody>
      </p:sp>
      <p:sp>
        <p:nvSpPr>
          <p:cNvPr id="3" name="object 3"/>
          <p:cNvSpPr txBox="1"/>
          <p:nvPr/>
        </p:nvSpPr>
        <p:spPr>
          <a:xfrm>
            <a:off x="326571" y="2236304"/>
            <a:ext cx="6748646" cy="3652667"/>
          </a:xfrm>
          <a:prstGeom prst="rect">
            <a:avLst/>
          </a:prstGeom>
        </p:spPr>
        <p:txBody>
          <a:bodyPr vert="horz" lIns="0" tIns="45720" rIns="0" bIns="45720" rtlCol="0">
            <a:normAutofit fontScale="92500" lnSpcReduction="20000"/>
          </a:bodyPr>
          <a:lstStyle/>
          <a:p>
            <a:pPr marL="299085" indent="-287020" defTabSz="914400">
              <a:lnSpc>
                <a:spcPct val="90000"/>
              </a:lnSpc>
              <a:spcBef>
                <a:spcPts val="100"/>
              </a:spcBef>
              <a:buClr>
                <a:schemeClr val="accent1"/>
              </a:buClr>
              <a:buFont typeface="Calibri" panose="020F0502020204030204" pitchFamily="34" charset="0"/>
              <a:buChar char="•"/>
              <a:tabLst>
                <a:tab pos="299085" algn="l"/>
                <a:tab pos="299720" algn="l"/>
              </a:tabLst>
            </a:pPr>
            <a:endParaRPr lang="en-US" dirty="0">
              <a:solidFill>
                <a:srgbClr val="FFFFFF"/>
              </a:solidFill>
            </a:endParaRPr>
          </a:p>
          <a:p>
            <a:pPr defTabSz="914400">
              <a:lnSpc>
                <a:spcPct val="90000"/>
              </a:lnSpc>
              <a:spcBef>
                <a:spcPts val="30"/>
              </a:spcBef>
              <a:buClr>
                <a:schemeClr val="accent1"/>
              </a:buClr>
              <a:buFont typeface="Calibri" panose="020F0502020204030204" pitchFamily="34" charset="0"/>
              <a:buChar char="•"/>
            </a:pPr>
            <a:r>
              <a:rPr lang="es-ES_tradnl" dirty="0">
                <a:solidFill>
                  <a:srgbClr val="FFFFFF"/>
                </a:solidFill>
              </a:rPr>
              <a:t> Come</a:t>
            </a:r>
            <a:r>
              <a:rPr lang="es-ES_tradnl" b="1" dirty="0">
                <a:solidFill>
                  <a:srgbClr val="FFFFFF"/>
                </a:solidFill>
              </a:rPr>
              <a:t>rcio electrónico: </a:t>
            </a:r>
            <a:r>
              <a:rPr lang="es-ES_tradnl" dirty="0">
                <a:solidFill>
                  <a:srgbClr val="FFFFFF"/>
                </a:solidFill>
              </a:rPr>
              <a:t>Elaboración de estudio sobre los cuellos de botella y recomendaciones sobre comercio electrónico en el año 2019 (BID), realización de taller Sub Regional sobre mejores practicas en comercio electrónico (Programa Global SECO-OMA). </a:t>
            </a:r>
          </a:p>
          <a:p>
            <a:pPr defTabSz="914400">
              <a:lnSpc>
                <a:spcPct val="90000"/>
              </a:lnSpc>
              <a:spcBef>
                <a:spcPts val="30"/>
              </a:spcBef>
              <a:buClr>
                <a:schemeClr val="accent1"/>
              </a:buClr>
              <a:buFont typeface="Calibri" panose="020F0502020204030204" pitchFamily="34" charset="0"/>
            </a:pPr>
            <a:endParaRPr lang="es-ES_tradnl" dirty="0">
              <a:solidFill>
                <a:srgbClr val="FFFFFF"/>
              </a:solidFill>
            </a:endParaRPr>
          </a:p>
          <a:p>
            <a:pPr defTabSz="914400">
              <a:lnSpc>
                <a:spcPct val="90000"/>
              </a:lnSpc>
              <a:spcBef>
                <a:spcPts val="30"/>
              </a:spcBef>
              <a:buClr>
                <a:schemeClr val="accent1"/>
              </a:buClr>
              <a:buFont typeface="Calibri" panose="020F0502020204030204" pitchFamily="34" charset="0"/>
              <a:buChar char="•"/>
            </a:pPr>
            <a:r>
              <a:rPr lang="es-ES_tradnl" b="1" dirty="0">
                <a:solidFill>
                  <a:srgbClr val="FFFFFF"/>
                </a:solidFill>
              </a:rPr>
              <a:t> Elaboración de infografías </a:t>
            </a:r>
            <a:r>
              <a:rPr lang="es-ES_tradnl" dirty="0">
                <a:solidFill>
                  <a:srgbClr val="FFFFFF"/>
                </a:solidFill>
              </a:rPr>
              <a:t>sobre la estructura y funciones de los comités nacionales de facilitación de comercio, desarrollo de envíos de entrega rápida, las disposiciones del Acuerdo sobre facilitación de comercio, situación de las ventanillas únicas, tratamiento del operador económico autorizado, el certificado de origen digital y regulación de las resoluciones anticipadas.</a:t>
            </a:r>
          </a:p>
          <a:p>
            <a:pPr defTabSz="914400">
              <a:lnSpc>
                <a:spcPct val="90000"/>
              </a:lnSpc>
              <a:spcBef>
                <a:spcPts val="30"/>
              </a:spcBef>
              <a:buClr>
                <a:schemeClr val="accent1"/>
              </a:buClr>
              <a:buFont typeface="Calibri" panose="020F0502020204030204" pitchFamily="34" charset="0"/>
              <a:buChar char="•"/>
            </a:pPr>
            <a:endParaRPr lang="es-ES_tradnl" dirty="0">
              <a:solidFill>
                <a:srgbClr val="FFFFFF"/>
              </a:solidFill>
            </a:endParaRPr>
          </a:p>
          <a:p>
            <a:pPr defTabSz="914400">
              <a:lnSpc>
                <a:spcPct val="90000"/>
              </a:lnSpc>
              <a:spcBef>
                <a:spcPts val="30"/>
              </a:spcBef>
              <a:buClr>
                <a:schemeClr val="accent1"/>
              </a:buClr>
              <a:buFont typeface="Calibri" panose="020F0502020204030204" pitchFamily="34" charset="0"/>
              <a:buChar char="•"/>
            </a:pPr>
            <a:r>
              <a:rPr lang="es-ES_tradnl" dirty="0">
                <a:solidFill>
                  <a:srgbClr val="FFFFFF"/>
                </a:solidFill>
              </a:rPr>
              <a:t>Desarrollo de Capacitaciones e intercambio de experiencias en Facilitación de Comercio en materia aduanera, lo cual ha contribuido a fortalecer los lazos de la AP, así como a promover los avances hasta ahora alcanzados. Se han desarrollado tres de los cuatro talleres de Facilitación de Comercio programados.</a:t>
            </a:r>
          </a:p>
          <a:p>
            <a:pPr defTabSz="914400">
              <a:lnSpc>
                <a:spcPct val="90000"/>
              </a:lnSpc>
              <a:spcBef>
                <a:spcPts val="30"/>
              </a:spcBef>
              <a:buClr>
                <a:schemeClr val="accent1"/>
              </a:buClr>
              <a:buFont typeface="Calibri" panose="020F0502020204030204" pitchFamily="34" charset="0"/>
              <a:buChar char="•"/>
            </a:pPr>
            <a:endParaRPr lang="en-US" dirty="0">
              <a:solidFill>
                <a:srgbClr val="FFFFFF"/>
              </a:solidFill>
            </a:endParaRPr>
          </a:p>
          <a:p>
            <a:pPr defTabSz="914400">
              <a:lnSpc>
                <a:spcPct val="90000"/>
              </a:lnSpc>
              <a:spcBef>
                <a:spcPts val="30"/>
              </a:spcBef>
              <a:buClr>
                <a:schemeClr val="accent1"/>
              </a:buClr>
              <a:buFont typeface="Calibri" panose="020F0502020204030204" pitchFamily="34" charset="0"/>
              <a:buChar char="•"/>
            </a:pPr>
            <a:endParaRPr lang="en-US" dirty="0">
              <a:solidFill>
                <a:srgbClr val="FFFFFF"/>
              </a:solidFill>
            </a:endParaRPr>
          </a:p>
          <a:p>
            <a:pPr defTabSz="914400">
              <a:lnSpc>
                <a:spcPct val="90000"/>
              </a:lnSpc>
              <a:spcBef>
                <a:spcPts val="30"/>
              </a:spcBef>
              <a:buClr>
                <a:schemeClr val="accent1"/>
              </a:buClr>
              <a:buFont typeface="Calibri" panose="020F0502020204030204" pitchFamily="34" charset="0"/>
            </a:pPr>
            <a:endParaRPr lang="en-US" dirty="0">
              <a:solidFill>
                <a:srgbClr val="FFFFFF"/>
              </a:solidFill>
            </a:endParaRPr>
          </a:p>
          <a:p>
            <a:pPr defTabSz="914400">
              <a:lnSpc>
                <a:spcPct val="90000"/>
              </a:lnSpc>
              <a:spcBef>
                <a:spcPts val="30"/>
              </a:spcBef>
              <a:buClr>
                <a:schemeClr val="accent1"/>
              </a:buClr>
              <a:buFont typeface="Calibri" panose="020F0502020204030204" pitchFamily="34" charset="0"/>
            </a:pPr>
            <a:endParaRPr lang="en-US" dirty="0">
              <a:solidFill>
                <a:srgbClr val="FFFFFF"/>
              </a:solidFill>
            </a:endParaRPr>
          </a:p>
          <a:p>
            <a:pPr defTabSz="914400">
              <a:lnSpc>
                <a:spcPct val="90000"/>
              </a:lnSpc>
              <a:spcBef>
                <a:spcPts val="30"/>
              </a:spcBef>
              <a:buClr>
                <a:schemeClr val="accent1"/>
              </a:buClr>
              <a:buFont typeface="Calibri" panose="020F0502020204030204" pitchFamily="34" charset="0"/>
            </a:pPr>
            <a:endParaRPr lang="en-US" dirty="0">
              <a:solidFill>
                <a:srgbClr val="FFFFFF"/>
              </a:solidFill>
            </a:endParaRPr>
          </a:p>
          <a:p>
            <a:pPr defTabSz="914400">
              <a:lnSpc>
                <a:spcPct val="90000"/>
              </a:lnSpc>
              <a:spcBef>
                <a:spcPts val="30"/>
              </a:spcBef>
              <a:buClr>
                <a:schemeClr val="accent1"/>
              </a:buClr>
              <a:buFont typeface="Calibri" panose="020F0502020204030204" pitchFamily="34" charset="0"/>
              <a:buChar char="•"/>
            </a:pPr>
            <a:endParaRPr lang="en-US" dirty="0">
              <a:solidFill>
                <a:srgbClr val="FFFFFF"/>
              </a:solidFill>
            </a:endParaRPr>
          </a:p>
        </p:txBody>
      </p:sp>
      <p:sp>
        <p:nvSpPr>
          <p:cNvPr id="11309" name="Rectangle 11308">
            <a:extLst>
              <a:ext uri="{FF2B5EF4-FFF2-40B4-BE49-F238E27FC236}">
                <a16:creationId xmlns:a16="http://schemas.microsoft.com/office/drawing/2014/main" id="{75EBCDCE-0F4C-477C-AB15-886C5F27B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272" name="Picture 8" descr="No hay ninguna descripción de la foto disponible.">
            <a:extLst>
              <a:ext uri="{FF2B5EF4-FFF2-40B4-BE49-F238E27FC236}">
                <a16:creationId xmlns:a16="http://schemas.microsoft.com/office/drawing/2014/main" id="{154859B8-B065-4DFB-2ECE-A92152CE4C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90" b="5"/>
          <a:stretch/>
        </p:blipFill>
        <p:spPr bwMode="auto">
          <a:xfrm>
            <a:off x="8634199" y="484631"/>
            <a:ext cx="2510053" cy="1748422"/>
          </a:xfrm>
          <a:prstGeom prst="rect">
            <a:avLst/>
          </a:prstGeom>
          <a:noFill/>
          <a:extLst>
            <a:ext uri="{909E8E84-426E-40DD-AFC4-6F175D3DCCD1}">
              <a14:hiddenFill xmlns:a14="http://schemas.microsoft.com/office/drawing/2010/main">
                <a:solidFill>
                  <a:srgbClr val="FFFFFF"/>
                </a:solidFill>
              </a14:hiddenFill>
            </a:ext>
          </a:extLst>
        </p:spPr>
      </p:pic>
      <p:sp>
        <p:nvSpPr>
          <p:cNvPr id="11311" name="Rectangle 11310">
            <a:extLst>
              <a:ext uri="{FF2B5EF4-FFF2-40B4-BE49-F238E27FC236}">
                <a16:creationId xmlns:a16="http://schemas.microsoft.com/office/drawing/2014/main" id="{17820F06-C1AE-4232-AEE8-3AC8189E4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236191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70" name="Picture 6" descr="No hay ninguna descripción de la foto disponible.">
            <a:extLst>
              <a:ext uri="{FF2B5EF4-FFF2-40B4-BE49-F238E27FC236}">
                <a16:creationId xmlns:a16="http://schemas.microsoft.com/office/drawing/2014/main" id="{4E587276-3CE2-7347-18E4-E60D59E703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52" r="9417" b="-1"/>
          <a:stretch/>
        </p:blipFill>
        <p:spPr bwMode="auto">
          <a:xfrm>
            <a:off x="8634193" y="2554787"/>
            <a:ext cx="2510066" cy="1748422"/>
          </a:xfrm>
          <a:prstGeom prst="rect">
            <a:avLst/>
          </a:prstGeom>
          <a:noFill/>
          <a:extLst>
            <a:ext uri="{909E8E84-426E-40DD-AFC4-6F175D3DCCD1}">
              <a14:hiddenFill xmlns:a14="http://schemas.microsoft.com/office/drawing/2010/main">
                <a:solidFill>
                  <a:srgbClr val="FFFFFF"/>
                </a:solidFill>
              </a14:hiddenFill>
            </a:ext>
          </a:extLst>
        </p:spPr>
      </p:pic>
      <p:sp>
        <p:nvSpPr>
          <p:cNvPr id="11313" name="Rectangle 11312">
            <a:extLst>
              <a:ext uri="{FF2B5EF4-FFF2-40B4-BE49-F238E27FC236}">
                <a16:creationId xmlns:a16="http://schemas.microsoft.com/office/drawing/2014/main" id="{9A62E9AA-DA4C-405A-B6ED-5B1FE7A8D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4432072"/>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No hay ninguna descripción de la foto disponible.">
            <a:extLst>
              <a:ext uri="{FF2B5EF4-FFF2-40B4-BE49-F238E27FC236}">
                <a16:creationId xmlns:a16="http://schemas.microsoft.com/office/drawing/2014/main" id="{656D56E2-D61C-7DA7-8704-0736EFCEF5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21" r="11272" b="5"/>
          <a:stretch/>
        </p:blipFill>
        <p:spPr bwMode="auto">
          <a:xfrm>
            <a:off x="9290790" y="4624943"/>
            <a:ext cx="1196872" cy="1748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271745"/>
      </p:ext>
    </p:extLst>
  </p:cSld>
  <p:clrMapOvr>
    <a:masterClrMapping/>
  </p:clrMapOvr>
</p:sld>
</file>

<file path=ppt/theme/theme1.xml><?xml version="1.0" encoding="utf-8"?>
<a:theme xmlns:a="http://schemas.openxmlformats.org/drawingml/2006/main" name="Retrospección">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D5CDFD57119E4459D58497510A5C2AA" ma:contentTypeVersion="10" ma:contentTypeDescription="Create a new document." ma:contentTypeScope="" ma:versionID="48d9a24b8ff43b6ff7fea6f60c979d6f">
  <xsd:schema xmlns:xsd="http://www.w3.org/2001/XMLSchema" xmlns:xs="http://www.w3.org/2001/XMLSchema" xmlns:p="http://schemas.microsoft.com/office/2006/metadata/properties" xmlns:ns3="57f1f89f-7c29-4d22-bc32-03994db3239d" xmlns:ns4="6946b0cc-7699-4692-af0c-c63e20c261c1" targetNamespace="http://schemas.microsoft.com/office/2006/metadata/properties" ma:root="true" ma:fieldsID="3595e7b43197ca69a760d20d312ff096" ns3:_="" ns4:_="">
    <xsd:import namespace="57f1f89f-7c29-4d22-bc32-03994db3239d"/>
    <xsd:import namespace="6946b0cc-7699-4692-af0c-c63e20c261c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LengthInSeconds" minOccurs="0"/>
                <xsd:element ref="ns3:_activity" minOccurs="0"/>
                <xsd:element ref="ns4:SharedWithUsers" minOccurs="0"/>
                <xsd:element ref="ns4:SharedWithDetails" minOccurs="0"/>
                <xsd:element ref="ns4:SharingHintHash"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f1f89f-7c29-4d22-bc32-03994db323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_activity" ma:index="13" nillable="true" ma:displayName="_activity" ma:hidden="true" ma:internalName="_activity">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46b0cc-7699-4692-af0c-c63e20c261c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57f1f89f-7c29-4d22-bc32-03994db3239d" xsi:nil="true"/>
  </documentManagement>
</p:properties>
</file>

<file path=customXml/itemProps1.xml><?xml version="1.0" encoding="utf-8"?>
<ds:datastoreItem xmlns:ds="http://schemas.openxmlformats.org/officeDocument/2006/customXml" ds:itemID="{32EDF98B-70F3-4F0D-AB7B-AC51572A4F14}">
  <ds:schemaRefs>
    <ds:schemaRef ds:uri="http://schemas.microsoft.com/sharepoint/v3/contenttype/forms"/>
  </ds:schemaRefs>
</ds:datastoreItem>
</file>

<file path=customXml/itemProps2.xml><?xml version="1.0" encoding="utf-8"?>
<ds:datastoreItem xmlns:ds="http://schemas.openxmlformats.org/officeDocument/2006/customXml" ds:itemID="{2674EE20-D177-4FE4-A110-22A76A9890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f1f89f-7c29-4d22-bc32-03994db3239d"/>
    <ds:schemaRef ds:uri="6946b0cc-7699-4692-af0c-c63e20c261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54D1A7-DBF2-4C0F-95E8-3A5FF498E3EF}">
  <ds:schemaRefs>
    <ds:schemaRef ds:uri="http://schemas.microsoft.com/office/2006/metadata/properties"/>
    <ds:schemaRef ds:uri="http://schemas.microsoft.com/office/infopath/2007/PartnerControls"/>
    <ds:schemaRef ds:uri="http://purl.org/dc/elements/1.1/"/>
    <ds:schemaRef ds:uri="57f1f89f-7c29-4d22-bc32-03994db3239d"/>
    <ds:schemaRef ds:uri="http://schemas.microsoft.com/office/2006/documentManagement/types"/>
    <ds:schemaRef ds:uri="http://www.w3.org/XML/1998/namespace"/>
    <ds:schemaRef ds:uri="http://purl.org/dc/dcmitype/"/>
    <ds:schemaRef ds:uri="http://schemas.openxmlformats.org/package/2006/metadata/core-properties"/>
    <ds:schemaRef ds:uri="6946b0cc-7699-4692-af0c-c63e20c261c1"/>
    <ds:schemaRef ds:uri="http://purl.org/dc/terms/"/>
  </ds:schemaRefs>
</ds:datastoreItem>
</file>

<file path=docProps/app.xml><?xml version="1.0" encoding="utf-8"?>
<Properties xmlns="http://schemas.openxmlformats.org/officeDocument/2006/extended-properties" xmlns:vt="http://schemas.openxmlformats.org/officeDocument/2006/docPropsVTypes">
  <Template>Retrospect</Template>
  <TotalTime>6132</TotalTime>
  <Words>1891</Words>
  <Application>Microsoft Macintosh PowerPoint</Application>
  <PresentationFormat>Panorámica</PresentationFormat>
  <Paragraphs>117</Paragraphs>
  <Slides>23</Slides>
  <Notes>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Arial</vt:lpstr>
      <vt:lpstr>Calibri</vt:lpstr>
      <vt:lpstr>Calibri Light</vt:lpstr>
      <vt:lpstr>Lato</vt:lpstr>
      <vt:lpstr>Poppins Light</vt:lpstr>
      <vt:lpstr>Retrospección</vt:lpstr>
      <vt:lpstr>Presentación de PowerPoint</vt:lpstr>
      <vt:lpstr>Presentación de PowerPoint</vt:lpstr>
      <vt:lpstr>¿Qué es la Alianza del Pacífico?</vt:lpstr>
      <vt:lpstr>Objetivos de la Alianza del Pacífico</vt:lpstr>
      <vt:lpstr>Estructura de la Alianza del Pacífico</vt:lpstr>
      <vt:lpstr>El Comité de Reglas de Origen y Procedimientos relacionados con el Origen, Facilitación del Comercio y Cooperación Aduanera</vt:lpstr>
      <vt:lpstr>Mandatos del Comité de Facilitación del Comercio y Cooperación Aduanera</vt:lpstr>
      <vt:lpstr>Mandatos del Comité de Facilitación del Comercio y Cooperación Aduanera</vt:lpstr>
      <vt:lpstr>Actividades del Comité de Facilitación de comercio y cooperación aduanera</vt:lpstr>
      <vt:lpstr>Actividades del Comité de Facilitación del Comercio y Cooperación Aduanera (PPT Perú 2023)</vt:lpstr>
      <vt:lpstr>Grupo de técnico de la ventanilla única de comercio exterior  Implementación del Visualizador de Documentos electrónicos de las Ventanillas Únicas</vt:lpstr>
      <vt:lpstr>Presentación de PowerPoint</vt:lpstr>
      <vt:lpstr>Presentación de PowerPoint</vt:lpstr>
      <vt:lpstr>Presentación de PowerPoint</vt:lpstr>
      <vt:lpstr>Presentación de PowerPoint</vt:lpstr>
      <vt:lpstr>Presentación de PowerPoint</vt:lpstr>
      <vt:lpstr>Presentación de PowerPoint</vt:lpstr>
      <vt:lpstr>Próximas actividades y compromisos 2024 </vt:lpstr>
      <vt:lpstr>Grupo técnico de Operador económico autorizado  Acuerdo de reconocimiento mutuo</vt:lpstr>
      <vt:lpstr>Grupo técnico de Operador económico autorizado Acuerdo de reconocimiento mutuo</vt:lpstr>
      <vt:lpstr>EL COMITÉ DE REGLAS DE ORIGEN Y PROCEDIMIENTOS RELACIONADOS CON EL ORIGEN</vt:lpstr>
      <vt:lpstr>EL COMITÉ DE REGLAS DE ORIGEN Y PROCEDIMIENTOS RELACIONADOS CON EL ORIGEN</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servicios_dam05</dc:creator>
  <cp:lastModifiedBy>Ingrid Huapaya Puicon</cp:lastModifiedBy>
  <cp:revision>181</cp:revision>
  <cp:lastPrinted>2023-06-13T00:47:56Z</cp:lastPrinted>
  <dcterms:created xsi:type="dcterms:W3CDTF">2023-06-09T15:13:15Z</dcterms:created>
  <dcterms:modified xsi:type="dcterms:W3CDTF">2023-11-27T17:42:48Z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0x0101002D5CDFD57119E4459D58497510A5C2AA</vt:lpwstr>
  </property>
</Properties>
</file>