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374" r:id="rId4"/>
    <p:sldId id="362" r:id="rId5"/>
    <p:sldId id="384" r:id="rId6"/>
    <p:sldId id="385" r:id="rId7"/>
    <p:sldId id="267" r:id="rId8"/>
    <p:sldId id="265" r:id="rId9"/>
    <p:sldId id="275" r:id="rId10"/>
    <p:sldId id="386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hCaZsNhh5aBIbbE80GOTeAAgdA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A6"/>
    <a:srgbClr val="0295AB"/>
    <a:srgbClr val="CD9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73" autoAdjust="0"/>
    <p:restoredTop sz="85038" autoAdjust="0"/>
  </p:normalViewPr>
  <p:slideViewPr>
    <p:cSldViewPr snapToGrid="0">
      <p:cViewPr varScale="1">
        <p:scale>
          <a:sx n="75" d="100"/>
          <a:sy n="75" d="100"/>
        </p:scale>
        <p:origin x="138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E1FE50-76CE-449F-9BD9-DB0F84E8A707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943578B0-69D4-4D48-BBE5-2991D5586B8B}">
      <dgm:prSet phldrT="[Texto]" custT="1"/>
      <dgm:spPr>
        <a:ln>
          <a:solidFill>
            <a:srgbClr val="003CA6"/>
          </a:solidFill>
        </a:ln>
      </dgm:spPr>
      <dgm:t>
        <a:bodyPr/>
        <a:lstStyle/>
        <a:p>
          <a:pPr algn="just">
            <a:buFont typeface="Wingdings" panose="05000000000000000000" pitchFamily="2" charset="2"/>
            <a:buChar char=""/>
          </a:pPr>
          <a:r>
            <a:rPr lang="es-PE" sz="1000" dirty="0"/>
            <a:t>*Implementar sistema de difusión de proyectos de normas aduaneras y retroalimentación. </a:t>
          </a:r>
        </a:p>
        <a:p>
          <a:pPr algn="just">
            <a:buFont typeface="Wingdings" panose="05000000000000000000" pitchFamily="2" charset="2"/>
            <a:buChar char=""/>
          </a:pPr>
          <a:r>
            <a:rPr lang="es-PE" sz="1000" dirty="0"/>
            <a:t>*Implementar sistemas de asistencia al usuario en; consultas al usuario; difusión de la operatividad aduanera; elaborar y publicar folletos, etc. </a:t>
          </a:r>
        </a:p>
        <a:p>
          <a:pPr algn="just">
            <a:buFont typeface="Wingdings" panose="05000000000000000000" pitchFamily="2" charset="2"/>
            <a:buChar char=""/>
          </a:pPr>
          <a:r>
            <a:rPr lang="es-PE" sz="1000" dirty="0"/>
            <a:t>*Implementar mecanismos de evaluación del servicio aduanero.</a:t>
          </a:r>
        </a:p>
      </dgm:t>
    </dgm:pt>
    <dgm:pt modelId="{E7AB2A45-A80E-429F-9DB9-683F48A1F6D1}" type="parTrans" cxnId="{01A1CD2B-0527-44D2-A4E8-7C1A425C02DB}">
      <dgm:prSet/>
      <dgm:spPr/>
      <dgm:t>
        <a:bodyPr/>
        <a:lstStyle/>
        <a:p>
          <a:endParaRPr lang="es-PE"/>
        </a:p>
      </dgm:t>
    </dgm:pt>
    <dgm:pt modelId="{E7AB9EC5-ABA0-4ACD-BB8E-7C27D15835CE}" type="sibTrans" cxnId="{01A1CD2B-0527-44D2-A4E8-7C1A425C02DB}">
      <dgm:prSet/>
      <dgm:spPr/>
      <dgm:t>
        <a:bodyPr/>
        <a:lstStyle/>
        <a:p>
          <a:endParaRPr lang="es-PE"/>
        </a:p>
      </dgm:t>
    </dgm:pt>
    <dgm:pt modelId="{1EAAEC38-36BF-41EA-8D07-35C6D4D5A5A2}">
      <dgm:prSet phldrT="[Texto]" custT="1"/>
      <dgm:spPr>
        <a:ln>
          <a:solidFill>
            <a:srgbClr val="003CA6"/>
          </a:solidFill>
        </a:ln>
      </dgm:spPr>
      <dgm:t>
        <a:bodyPr/>
        <a:lstStyle/>
        <a:p>
          <a:pPr algn="just"/>
          <a:r>
            <a:rPr lang="es-PE" sz="1000" dirty="0"/>
            <a:t>*Implementar o potenciar el pago electrónico de las obligaciones aduaneras.</a:t>
          </a:r>
        </a:p>
        <a:p>
          <a:pPr algn="just"/>
          <a:r>
            <a:rPr lang="es-PE" sz="1000" dirty="0"/>
            <a:t>*Implementar la figura del Operador Económico Autorizado Andino.</a:t>
          </a:r>
        </a:p>
        <a:p>
          <a:pPr algn="just"/>
          <a:r>
            <a:rPr lang="es-PE" sz="1000" dirty="0"/>
            <a:t>*Contribuir a mejorar los procesos de exportación fácil orientados a </a:t>
          </a:r>
          <a:r>
            <a:rPr lang="es-PE" sz="1000" dirty="0" err="1"/>
            <a:t>MIPYMEs</a:t>
          </a:r>
          <a:r>
            <a:rPr lang="es-PE" sz="1000" dirty="0"/>
            <a:t>.</a:t>
          </a:r>
        </a:p>
      </dgm:t>
    </dgm:pt>
    <dgm:pt modelId="{9D2B1329-D319-479B-A74D-CB2EAA733139}" type="parTrans" cxnId="{3795DA1D-D470-44EB-86E2-5922CAD169AE}">
      <dgm:prSet/>
      <dgm:spPr/>
      <dgm:t>
        <a:bodyPr/>
        <a:lstStyle/>
        <a:p>
          <a:endParaRPr lang="es-PE"/>
        </a:p>
      </dgm:t>
    </dgm:pt>
    <dgm:pt modelId="{0505BDBB-B269-459E-B552-797F5E9B2432}" type="sibTrans" cxnId="{3795DA1D-D470-44EB-86E2-5922CAD169AE}">
      <dgm:prSet/>
      <dgm:spPr/>
      <dgm:t>
        <a:bodyPr/>
        <a:lstStyle/>
        <a:p>
          <a:endParaRPr lang="es-PE"/>
        </a:p>
      </dgm:t>
    </dgm:pt>
    <dgm:pt modelId="{1C1B3A44-4EFF-4E64-89B3-7AD702F2ECBA}">
      <dgm:prSet phldrT="[Texto]" custT="1"/>
      <dgm:spPr>
        <a:ln>
          <a:solidFill>
            <a:srgbClr val="003CA6"/>
          </a:solidFill>
        </a:ln>
      </dgm:spPr>
      <dgm:t>
        <a:bodyPr/>
        <a:lstStyle/>
        <a:p>
          <a:pPr algn="just"/>
          <a:r>
            <a:rPr lang="es-PE" sz="1000" dirty="0"/>
            <a:t>*Contribuir a la implementación de </a:t>
          </a:r>
          <a:r>
            <a:rPr lang="es-PE" sz="1000" dirty="0" err="1"/>
            <a:t>VUCEs</a:t>
          </a:r>
          <a:r>
            <a:rPr lang="es-PE" sz="1000" dirty="0"/>
            <a:t> y la interoperabilidad. </a:t>
          </a:r>
        </a:p>
        <a:p>
          <a:pPr algn="just"/>
          <a:r>
            <a:rPr lang="es-PE" sz="1000" dirty="0"/>
            <a:t>*Contribuir a la implementación del proceso de emisión de certificados de origen digital.</a:t>
          </a:r>
        </a:p>
        <a:p>
          <a:pPr algn="just"/>
          <a:r>
            <a:rPr lang="es-PE" sz="1000" dirty="0"/>
            <a:t>*Implementar sistemas de inspección no intrusiva.</a:t>
          </a:r>
        </a:p>
      </dgm:t>
    </dgm:pt>
    <dgm:pt modelId="{BBEC2BE1-795B-46E0-B13D-AFB91BDA588A}" type="parTrans" cxnId="{251E4D1C-AB65-4E3D-AC75-07201A3B131A}">
      <dgm:prSet/>
      <dgm:spPr/>
      <dgm:t>
        <a:bodyPr/>
        <a:lstStyle/>
        <a:p>
          <a:endParaRPr lang="es-PE"/>
        </a:p>
      </dgm:t>
    </dgm:pt>
    <dgm:pt modelId="{7EAF4F41-1FE3-4DD0-9EB2-456943F691CC}" type="sibTrans" cxnId="{251E4D1C-AB65-4E3D-AC75-07201A3B131A}">
      <dgm:prSet/>
      <dgm:spPr/>
      <dgm:t>
        <a:bodyPr/>
        <a:lstStyle/>
        <a:p>
          <a:endParaRPr lang="es-PE"/>
        </a:p>
      </dgm:t>
    </dgm:pt>
    <dgm:pt modelId="{058A0C82-8BE9-4638-A37C-1DB33BF89663}" type="pres">
      <dgm:prSet presAssocID="{75E1FE50-76CE-449F-9BD9-DB0F84E8A707}" presName="compositeShape" presStyleCnt="0">
        <dgm:presLayoutVars>
          <dgm:dir/>
          <dgm:resizeHandles/>
        </dgm:presLayoutVars>
      </dgm:prSet>
      <dgm:spPr/>
    </dgm:pt>
    <dgm:pt modelId="{E451FBA9-B34C-40F6-AF7E-FC0DCDCFD92A}" type="pres">
      <dgm:prSet presAssocID="{75E1FE50-76CE-449F-9BD9-DB0F84E8A707}" presName="pyramid" presStyleLbl="node1" presStyleIdx="0" presStyleCnt="1"/>
      <dgm:spPr>
        <a:solidFill>
          <a:srgbClr val="003CA6"/>
        </a:solidFill>
      </dgm:spPr>
    </dgm:pt>
    <dgm:pt modelId="{3C391F01-5103-450B-A8F7-FC00907ECC57}" type="pres">
      <dgm:prSet presAssocID="{75E1FE50-76CE-449F-9BD9-DB0F84E8A707}" presName="theList" presStyleCnt="0"/>
      <dgm:spPr/>
    </dgm:pt>
    <dgm:pt modelId="{142D5D5B-4562-4075-B70C-4951141E342C}" type="pres">
      <dgm:prSet presAssocID="{943578B0-69D4-4D48-BBE5-2991D5586B8B}" presName="aNode" presStyleLbl="fgAcc1" presStyleIdx="0" presStyleCnt="3" custScaleX="162287" custScaleY="763165" custLinFactY="-29905" custLinFactNeighborX="30564" custLinFactNeighborY="-100000">
        <dgm:presLayoutVars>
          <dgm:bulletEnabled val="1"/>
        </dgm:presLayoutVars>
      </dgm:prSet>
      <dgm:spPr/>
    </dgm:pt>
    <dgm:pt modelId="{CDB73D2C-FECF-434B-B671-7AF955E50087}" type="pres">
      <dgm:prSet presAssocID="{943578B0-69D4-4D48-BBE5-2991D5586B8B}" presName="aSpace" presStyleCnt="0"/>
      <dgm:spPr/>
    </dgm:pt>
    <dgm:pt modelId="{E1E46191-E1A1-4E35-9835-44FFFC5ED721}" type="pres">
      <dgm:prSet presAssocID="{1EAAEC38-36BF-41EA-8D07-35C6D4D5A5A2}" presName="aNode" presStyleLbl="fgAcc1" presStyleIdx="1" presStyleCnt="3" custScaleX="159550" custScaleY="780639" custLinFactY="9527" custLinFactNeighborX="30564" custLinFactNeighborY="100000">
        <dgm:presLayoutVars>
          <dgm:bulletEnabled val="1"/>
        </dgm:presLayoutVars>
      </dgm:prSet>
      <dgm:spPr/>
    </dgm:pt>
    <dgm:pt modelId="{9E1BC630-9082-48AA-B1E6-A104B1C2007E}" type="pres">
      <dgm:prSet presAssocID="{1EAAEC38-36BF-41EA-8D07-35C6D4D5A5A2}" presName="aSpace" presStyleCnt="0"/>
      <dgm:spPr/>
    </dgm:pt>
    <dgm:pt modelId="{3222643E-1ECA-49D1-938E-A9C8529A92E5}" type="pres">
      <dgm:prSet presAssocID="{1C1B3A44-4EFF-4E64-89B3-7AD702F2ECBA}" presName="aNode" presStyleLbl="fgAcc1" presStyleIdx="2" presStyleCnt="3" custScaleX="158969" custScaleY="889361" custLinFactY="82899" custLinFactNeighborX="30564" custLinFactNeighborY="100000">
        <dgm:presLayoutVars>
          <dgm:bulletEnabled val="1"/>
        </dgm:presLayoutVars>
      </dgm:prSet>
      <dgm:spPr/>
    </dgm:pt>
    <dgm:pt modelId="{43481124-8822-4E13-AB1E-EE1163B1BF5F}" type="pres">
      <dgm:prSet presAssocID="{1C1B3A44-4EFF-4E64-89B3-7AD702F2ECBA}" presName="aSpace" presStyleCnt="0"/>
      <dgm:spPr/>
    </dgm:pt>
  </dgm:ptLst>
  <dgm:cxnLst>
    <dgm:cxn modelId="{32BC4B01-77F6-4560-BC1A-0D9602F1D1F8}" type="presOf" srcId="{1C1B3A44-4EFF-4E64-89B3-7AD702F2ECBA}" destId="{3222643E-1ECA-49D1-938E-A9C8529A92E5}" srcOrd="0" destOrd="0" presId="urn:microsoft.com/office/officeart/2005/8/layout/pyramid2"/>
    <dgm:cxn modelId="{521C8010-C378-4269-ABD9-FE470D1030FB}" type="presOf" srcId="{75E1FE50-76CE-449F-9BD9-DB0F84E8A707}" destId="{058A0C82-8BE9-4638-A37C-1DB33BF89663}" srcOrd="0" destOrd="0" presId="urn:microsoft.com/office/officeart/2005/8/layout/pyramid2"/>
    <dgm:cxn modelId="{251E4D1C-AB65-4E3D-AC75-07201A3B131A}" srcId="{75E1FE50-76CE-449F-9BD9-DB0F84E8A707}" destId="{1C1B3A44-4EFF-4E64-89B3-7AD702F2ECBA}" srcOrd="2" destOrd="0" parTransId="{BBEC2BE1-795B-46E0-B13D-AFB91BDA588A}" sibTransId="{7EAF4F41-1FE3-4DD0-9EB2-456943F691CC}"/>
    <dgm:cxn modelId="{3795DA1D-D470-44EB-86E2-5922CAD169AE}" srcId="{75E1FE50-76CE-449F-9BD9-DB0F84E8A707}" destId="{1EAAEC38-36BF-41EA-8D07-35C6D4D5A5A2}" srcOrd="1" destOrd="0" parTransId="{9D2B1329-D319-479B-A74D-CB2EAA733139}" sibTransId="{0505BDBB-B269-459E-B552-797F5E9B2432}"/>
    <dgm:cxn modelId="{D3E94627-5186-4F83-A91C-34D9D390ADAE}" type="presOf" srcId="{1EAAEC38-36BF-41EA-8D07-35C6D4D5A5A2}" destId="{E1E46191-E1A1-4E35-9835-44FFFC5ED721}" srcOrd="0" destOrd="0" presId="urn:microsoft.com/office/officeart/2005/8/layout/pyramid2"/>
    <dgm:cxn modelId="{01A1CD2B-0527-44D2-A4E8-7C1A425C02DB}" srcId="{75E1FE50-76CE-449F-9BD9-DB0F84E8A707}" destId="{943578B0-69D4-4D48-BBE5-2991D5586B8B}" srcOrd="0" destOrd="0" parTransId="{E7AB2A45-A80E-429F-9DB9-683F48A1F6D1}" sibTransId="{E7AB9EC5-ABA0-4ACD-BB8E-7C27D15835CE}"/>
    <dgm:cxn modelId="{7B685A83-5F0F-49A0-BD42-13D18A350279}" type="presOf" srcId="{943578B0-69D4-4D48-BBE5-2991D5586B8B}" destId="{142D5D5B-4562-4075-B70C-4951141E342C}" srcOrd="0" destOrd="0" presId="urn:microsoft.com/office/officeart/2005/8/layout/pyramid2"/>
    <dgm:cxn modelId="{26BAFAFE-FE39-4C58-BC72-14AB54ABBC75}" type="presParOf" srcId="{058A0C82-8BE9-4638-A37C-1DB33BF89663}" destId="{E451FBA9-B34C-40F6-AF7E-FC0DCDCFD92A}" srcOrd="0" destOrd="0" presId="urn:microsoft.com/office/officeart/2005/8/layout/pyramid2"/>
    <dgm:cxn modelId="{4CC1A1AF-D5F8-4E04-8962-98B0913EB186}" type="presParOf" srcId="{058A0C82-8BE9-4638-A37C-1DB33BF89663}" destId="{3C391F01-5103-450B-A8F7-FC00907ECC57}" srcOrd="1" destOrd="0" presId="urn:microsoft.com/office/officeart/2005/8/layout/pyramid2"/>
    <dgm:cxn modelId="{9B67D095-3D0B-4A41-8200-819ADD0D74CF}" type="presParOf" srcId="{3C391F01-5103-450B-A8F7-FC00907ECC57}" destId="{142D5D5B-4562-4075-B70C-4951141E342C}" srcOrd="0" destOrd="0" presId="urn:microsoft.com/office/officeart/2005/8/layout/pyramid2"/>
    <dgm:cxn modelId="{22D40AF5-9D02-4EF8-9F10-0C190DBDB623}" type="presParOf" srcId="{3C391F01-5103-450B-A8F7-FC00907ECC57}" destId="{CDB73D2C-FECF-434B-B671-7AF955E50087}" srcOrd="1" destOrd="0" presId="urn:microsoft.com/office/officeart/2005/8/layout/pyramid2"/>
    <dgm:cxn modelId="{7C13D30F-3E8D-434E-ADCF-EA0F617C028B}" type="presParOf" srcId="{3C391F01-5103-450B-A8F7-FC00907ECC57}" destId="{E1E46191-E1A1-4E35-9835-44FFFC5ED721}" srcOrd="2" destOrd="0" presId="urn:microsoft.com/office/officeart/2005/8/layout/pyramid2"/>
    <dgm:cxn modelId="{8E31839C-EDE0-4465-940E-C23B7E56E1E9}" type="presParOf" srcId="{3C391F01-5103-450B-A8F7-FC00907ECC57}" destId="{9E1BC630-9082-48AA-B1E6-A104B1C2007E}" srcOrd="3" destOrd="0" presId="urn:microsoft.com/office/officeart/2005/8/layout/pyramid2"/>
    <dgm:cxn modelId="{C079E52C-0235-4CFF-A01A-C309ED1B7960}" type="presParOf" srcId="{3C391F01-5103-450B-A8F7-FC00907ECC57}" destId="{3222643E-1ECA-49D1-938E-A9C8529A92E5}" srcOrd="4" destOrd="0" presId="urn:microsoft.com/office/officeart/2005/8/layout/pyramid2"/>
    <dgm:cxn modelId="{501D93B6-5502-425C-8B6B-40EAE234AC4B}" type="presParOf" srcId="{3C391F01-5103-450B-A8F7-FC00907ECC57}" destId="{43481124-8822-4E13-AB1E-EE1163B1BF5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01F94A-C306-4C7D-9269-6D532BEF109B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56027A54-6B26-4D94-8D5B-797D06578891}">
      <dgm:prSet phldrT="[Texto]" custT="1"/>
      <dgm:spPr>
        <a:solidFill>
          <a:srgbClr val="0295AB"/>
        </a:solidFill>
      </dgm:spPr>
      <dgm:t>
        <a:bodyPr/>
        <a:lstStyle/>
        <a:p>
          <a:pPr algn="l"/>
          <a:r>
            <a:rPr lang="es-PE" sz="1000" dirty="0"/>
            <a:t>2. Armonización en la legislación aduanera comunitaria .</a:t>
          </a:r>
        </a:p>
      </dgm:t>
    </dgm:pt>
    <dgm:pt modelId="{737374FA-70C4-4FCC-B67E-03D70C8F6E16}" type="parTrans" cxnId="{09D82EB7-070C-4A29-9A6D-2CC63E280875}">
      <dgm:prSet/>
      <dgm:spPr/>
      <dgm:t>
        <a:bodyPr/>
        <a:lstStyle/>
        <a:p>
          <a:endParaRPr lang="es-PE"/>
        </a:p>
      </dgm:t>
    </dgm:pt>
    <dgm:pt modelId="{D07B7246-097B-4AF1-8EE0-C1F8BEC7135D}" type="sibTrans" cxnId="{09D82EB7-070C-4A29-9A6D-2CC63E280875}">
      <dgm:prSet/>
      <dgm:spPr/>
      <dgm:t>
        <a:bodyPr/>
        <a:lstStyle/>
        <a:p>
          <a:endParaRPr lang="es-PE"/>
        </a:p>
      </dgm:t>
    </dgm:pt>
    <dgm:pt modelId="{B049FB92-BC4F-4396-BFE6-558A8B0A1D4F}">
      <dgm:prSet phldrT="[Texto]" custT="1"/>
      <dgm:spPr>
        <a:solidFill>
          <a:srgbClr val="0295AB"/>
        </a:solidFill>
      </dgm:spPr>
      <dgm:t>
        <a:bodyPr/>
        <a:lstStyle/>
        <a:p>
          <a:pPr algn="l"/>
          <a:r>
            <a:rPr lang="es-PE" sz="1050" dirty="0"/>
            <a:t>3.Coordinación entre aduanas.</a:t>
          </a:r>
        </a:p>
      </dgm:t>
    </dgm:pt>
    <dgm:pt modelId="{3CDC5984-6F72-459C-AC2B-FDA56ECAF9DF}" type="parTrans" cxnId="{0E095B71-4D0B-403D-8B7B-A57616A52CB9}">
      <dgm:prSet/>
      <dgm:spPr/>
      <dgm:t>
        <a:bodyPr/>
        <a:lstStyle/>
        <a:p>
          <a:endParaRPr lang="es-PE"/>
        </a:p>
      </dgm:t>
    </dgm:pt>
    <dgm:pt modelId="{7EE0A394-E7D6-4C3B-BB07-5117ABF10994}" type="sibTrans" cxnId="{0E095B71-4D0B-403D-8B7B-A57616A52CB9}">
      <dgm:prSet/>
      <dgm:spPr/>
      <dgm:t>
        <a:bodyPr/>
        <a:lstStyle/>
        <a:p>
          <a:endParaRPr lang="es-PE"/>
        </a:p>
      </dgm:t>
    </dgm:pt>
    <dgm:pt modelId="{2BD97A31-2E63-4D69-80F8-8C285F62F6C7}">
      <dgm:prSet phldrT="[Texto]" custT="1"/>
      <dgm:spPr>
        <a:ln>
          <a:solidFill>
            <a:srgbClr val="003CA6"/>
          </a:solidFill>
        </a:ln>
      </dgm:spPr>
      <dgm:t>
        <a:bodyPr/>
        <a:lstStyle/>
        <a:p>
          <a:endParaRPr lang="es-PE" sz="1200" dirty="0"/>
        </a:p>
      </dgm:t>
    </dgm:pt>
    <dgm:pt modelId="{E78F78F7-FAA3-4633-B40D-A7453C1E649D}" type="parTrans" cxnId="{9B68BDD1-A5FB-4A68-A76A-F3CD4FE51FD6}">
      <dgm:prSet/>
      <dgm:spPr/>
      <dgm:t>
        <a:bodyPr/>
        <a:lstStyle/>
        <a:p>
          <a:endParaRPr lang="es-PE"/>
        </a:p>
      </dgm:t>
    </dgm:pt>
    <dgm:pt modelId="{992EAC55-2512-4386-A4EF-E89EC6810899}" type="sibTrans" cxnId="{9B68BDD1-A5FB-4A68-A76A-F3CD4FE51FD6}">
      <dgm:prSet/>
      <dgm:spPr/>
      <dgm:t>
        <a:bodyPr/>
        <a:lstStyle/>
        <a:p>
          <a:endParaRPr lang="es-PE"/>
        </a:p>
      </dgm:t>
    </dgm:pt>
    <dgm:pt modelId="{F95ED1B7-2B57-47B5-8347-5918427CF6B5}">
      <dgm:prSet phldrT="[Texto]" custT="1"/>
      <dgm:spPr>
        <a:solidFill>
          <a:srgbClr val="0295AB"/>
        </a:solidFill>
      </dgm:spPr>
      <dgm:t>
        <a:bodyPr/>
        <a:lstStyle/>
        <a:p>
          <a:r>
            <a:rPr lang="es-PE" sz="1100" dirty="0">
              <a:latin typeface="+mj-lt"/>
            </a:rPr>
            <a:t>5. Fortalecer la gestión de riesgo.</a:t>
          </a:r>
        </a:p>
      </dgm:t>
    </dgm:pt>
    <dgm:pt modelId="{79B6AA33-179E-4A37-B9EB-1550052C9742}" type="parTrans" cxnId="{4CA26F87-1B9F-4A2B-B309-3B54B3F223AA}">
      <dgm:prSet/>
      <dgm:spPr/>
      <dgm:t>
        <a:bodyPr/>
        <a:lstStyle/>
        <a:p>
          <a:endParaRPr lang="es-PE"/>
        </a:p>
      </dgm:t>
    </dgm:pt>
    <dgm:pt modelId="{F0F47645-DB99-4DB8-AF67-4169E62730D2}" type="sibTrans" cxnId="{4CA26F87-1B9F-4A2B-B309-3B54B3F223AA}">
      <dgm:prSet/>
      <dgm:spPr/>
      <dgm:t>
        <a:bodyPr/>
        <a:lstStyle/>
        <a:p>
          <a:endParaRPr lang="es-PE"/>
        </a:p>
      </dgm:t>
    </dgm:pt>
    <dgm:pt modelId="{CB9A24CA-7D49-4A88-8C86-622A69C3D52A}">
      <dgm:prSet phldrT="[Texto]" custT="1"/>
      <dgm:spPr>
        <a:ln>
          <a:solidFill>
            <a:srgbClr val="003CA6"/>
          </a:solidFill>
        </a:ln>
      </dgm:spPr>
      <dgm:t>
        <a:bodyPr/>
        <a:lstStyle/>
        <a:p>
          <a:endParaRPr lang="es-PE" sz="1300" dirty="0"/>
        </a:p>
      </dgm:t>
    </dgm:pt>
    <dgm:pt modelId="{4555F5C2-8AD8-4A45-B1C0-E63ECD20CED5}" type="parTrans" cxnId="{C596A2EA-C67E-4D74-ACD4-07DB97E07FF3}">
      <dgm:prSet/>
      <dgm:spPr/>
      <dgm:t>
        <a:bodyPr/>
        <a:lstStyle/>
        <a:p>
          <a:endParaRPr lang="es-PE"/>
        </a:p>
      </dgm:t>
    </dgm:pt>
    <dgm:pt modelId="{4092E396-5722-46C8-A29F-6B107E21BFFD}" type="sibTrans" cxnId="{C596A2EA-C67E-4D74-ACD4-07DB97E07FF3}">
      <dgm:prSet/>
      <dgm:spPr/>
      <dgm:t>
        <a:bodyPr/>
        <a:lstStyle/>
        <a:p>
          <a:endParaRPr lang="es-PE"/>
        </a:p>
      </dgm:t>
    </dgm:pt>
    <dgm:pt modelId="{7E7B1597-FB48-4FAD-B6D3-2EB7B12EC7ED}">
      <dgm:prSet phldrT="[Texto]" custT="1"/>
      <dgm:spPr>
        <a:solidFill>
          <a:srgbClr val="0295AB"/>
        </a:solidFill>
      </dgm:spPr>
      <dgm:t>
        <a:bodyPr/>
        <a:lstStyle/>
        <a:p>
          <a:pPr algn="l"/>
          <a:r>
            <a:rPr lang="es-PE" sz="1100" dirty="0"/>
            <a:t>4. Desarrollo e Integración tecnológica.</a:t>
          </a:r>
        </a:p>
      </dgm:t>
    </dgm:pt>
    <dgm:pt modelId="{62B58CF5-EAD5-4672-8017-F552C9547F57}" type="parTrans" cxnId="{DDD02908-4104-448A-9D93-3109DBE054D7}">
      <dgm:prSet/>
      <dgm:spPr/>
      <dgm:t>
        <a:bodyPr/>
        <a:lstStyle/>
        <a:p>
          <a:endParaRPr lang="es-PE"/>
        </a:p>
      </dgm:t>
    </dgm:pt>
    <dgm:pt modelId="{7EDCB4B7-E63C-48A5-A2E5-96F6F9D3B903}" type="sibTrans" cxnId="{DDD02908-4104-448A-9D93-3109DBE054D7}">
      <dgm:prSet/>
      <dgm:spPr/>
      <dgm:t>
        <a:bodyPr/>
        <a:lstStyle/>
        <a:p>
          <a:endParaRPr lang="es-PE"/>
        </a:p>
      </dgm:t>
    </dgm:pt>
    <dgm:pt modelId="{AD3D1682-1ABB-4A96-83C7-BAC9F522618D}">
      <dgm:prSet phldrT="[Texto]" custT="1"/>
      <dgm:spPr>
        <a:ln>
          <a:solidFill>
            <a:srgbClr val="003CA6"/>
          </a:solidFill>
        </a:ln>
      </dgm:spPr>
      <dgm:t>
        <a:bodyPr/>
        <a:lstStyle/>
        <a:p>
          <a:pPr algn="l"/>
          <a:endParaRPr lang="es-PE" sz="1200" dirty="0"/>
        </a:p>
      </dgm:t>
    </dgm:pt>
    <dgm:pt modelId="{5743CDDA-AC67-4F01-A022-BE26767C0B97}" type="parTrans" cxnId="{BC6B3AD5-E715-4F7D-9315-20B26AAB7314}">
      <dgm:prSet/>
      <dgm:spPr/>
      <dgm:t>
        <a:bodyPr/>
        <a:lstStyle/>
        <a:p>
          <a:endParaRPr lang="es-PE"/>
        </a:p>
      </dgm:t>
    </dgm:pt>
    <dgm:pt modelId="{28B25647-3696-4DA4-B214-FC317A811F5D}" type="sibTrans" cxnId="{BC6B3AD5-E715-4F7D-9315-20B26AAB7314}">
      <dgm:prSet/>
      <dgm:spPr/>
      <dgm:t>
        <a:bodyPr/>
        <a:lstStyle/>
        <a:p>
          <a:endParaRPr lang="es-PE"/>
        </a:p>
      </dgm:t>
    </dgm:pt>
    <dgm:pt modelId="{B49B7060-A70F-4598-A706-0BC1F8CBE01B}">
      <dgm:prSet phldrT="[Texto]" custT="1"/>
      <dgm:spPr>
        <a:ln>
          <a:solidFill>
            <a:srgbClr val="003CA6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100" dirty="0"/>
            <a:t>Tránsito aduanero Comunitario.</a:t>
          </a:r>
          <a:endParaRPr lang="es-PE" sz="1100" dirty="0"/>
        </a:p>
      </dgm:t>
    </dgm:pt>
    <dgm:pt modelId="{9180AB39-2466-4369-81AF-36679ADE3F60}" type="parTrans" cxnId="{AD56E797-FCE2-42B9-88EF-23DE3BF992A7}">
      <dgm:prSet/>
      <dgm:spPr/>
      <dgm:t>
        <a:bodyPr/>
        <a:lstStyle/>
        <a:p>
          <a:endParaRPr lang="es-PE"/>
        </a:p>
      </dgm:t>
    </dgm:pt>
    <dgm:pt modelId="{1C1140C0-64FA-4548-93E8-1E6DDF5EEB6F}" type="sibTrans" cxnId="{AD56E797-FCE2-42B9-88EF-23DE3BF992A7}">
      <dgm:prSet/>
      <dgm:spPr/>
      <dgm:t>
        <a:bodyPr/>
        <a:lstStyle/>
        <a:p>
          <a:endParaRPr lang="es-PE"/>
        </a:p>
      </dgm:t>
    </dgm:pt>
    <dgm:pt modelId="{C9FCB576-D0EB-48E4-87EC-87C0D8798AAB}">
      <dgm:prSet phldrT="[Texto]" custT="1"/>
      <dgm:spPr>
        <a:ln>
          <a:solidFill>
            <a:srgbClr val="003CA6"/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PE" sz="1100" dirty="0"/>
            <a:t>Armonización Regímenes Aduaneros.</a:t>
          </a:r>
        </a:p>
      </dgm:t>
    </dgm:pt>
    <dgm:pt modelId="{A7B8AF76-B215-4412-8849-E9A2BF2EB3FF}" type="parTrans" cxnId="{43531EB5-56FC-476B-AD2D-97422614BC92}">
      <dgm:prSet/>
      <dgm:spPr/>
      <dgm:t>
        <a:bodyPr/>
        <a:lstStyle/>
        <a:p>
          <a:endParaRPr lang="es-PE"/>
        </a:p>
      </dgm:t>
    </dgm:pt>
    <dgm:pt modelId="{F4D4F79E-EAD2-4888-8CC0-098A363518DB}" type="sibTrans" cxnId="{43531EB5-56FC-476B-AD2D-97422614BC92}">
      <dgm:prSet/>
      <dgm:spPr/>
      <dgm:t>
        <a:bodyPr/>
        <a:lstStyle/>
        <a:p>
          <a:endParaRPr lang="es-PE"/>
        </a:p>
      </dgm:t>
    </dgm:pt>
    <dgm:pt modelId="{6E9CA976-F72A-43CA-BBFA-D7FCF545E27F}" type="pres">
      <dgm:prSet presAssocID="{5801F94A-C306-4C7D-9269-6D532BEF109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F6A1D60D-F189-422C-A977-9C8D2107DD0A}" type="pres">
      <dgm:prSet presAssocID="{5801F94A-C306-4C7D-9269-6D532BEF109B}" presName="children" presStyleCnt="0"/>
      <dgm:spPr/>
    </dgm:pt>
    <dgm:pt modelId="{B32E884E-BD7A-450F-B177-7FD36D65B480}" type="pres">
      <dgm:prSet presAssocID="{5801F94A-C306-4C7D-9269-6D532BEF109B}" presName="child1group" presStyleCnt="0"/>
      <dgm:spPr/>
    </dgm:pt>
    <dgm:pt modelId="{505D08A3-857F-47DC-8959-F63C29C8D5DE}" type="pres">
      <dgm:prSet presAssocID="{5801F94A-C306-4C7D-9269-6D532BEF109B}" presName="child1" presStyleLbl="bgAcc1" presStyleIdx="0" presStyleCnt="4" custScaleX="229268" custLinFactNeighborX="-43709" custLinFactNeighborY="11159"/>
      <dgm:spPr/>
    </dgm:pt>
    <dgm:pt modelId="{574968A6-A38A-4046-BE96-82DB6EFE022B}" type="pres">
      <dgm:prSet presAssocID="{5801F94A-C306-4C7D-9269-6D532BEF109B}" presName="child1Text" presStyleLbl="bgAcc1" presStyleIdx="0" presStyleCnt="4">
        <dgm:presLayoutVars>
          <dgm:bulletEnabled val="1"/>
        </dgm:presLayoutVars>
      </dgm:prSet>
      <dgm:spPr/>
    </dgm:pt>
    <dgm:pt modelId="{87DD9C87-9EC4-4FE0-8B33-044920BCE8E4}" type="pres">
      <dgm:prSet presAssocID="{5801F94A-C306-4C7D-9269-6D532BEF109B}" presName="child2group" presStyleCnt="0"/>
      <dgm:spPr/>
    </dgm:pt>
    <dgm:pt modelId="{128F4063-D2E6-4710-958B-6CC0356B505E}" type="pres">
      <dgm:prSet presAssocID="{5801F94A-C306-4C7D-9269-6D532BEF109B}" presName="child2" presStyleLbl="bgAcc1" presStyleIdx="1" presStyleCnt="4" custScaleX="240040" custLinFactNeighborX="44404" custLinFactNeighborY="9758"/>
      <dgm:spPr/>
    </dgm:pt>
    <dgm:pt modelId="{E8980CCA-9FBD-4A2E-ABFB-F3381D4EC777}" type="pres">
      <dgm:prSet presAssocID="{5801F94A-C306-4C7D-9269-6D532BEF109B}" presName="child2Text" presStyleLbl="bgAcc1" presStyleIdx="1" presStyleCnt="4">
        <dgm:presLayoutVars>
          <dgm:bulletEnabled val="1"/>
        </dgm:presLayoutVars>
      </dgm:prSet>
      <dgm:spPr/>
    </dgm:pt>
    <dgm:pt modelId="{6CED1305-C90F-45D1-A90B-799FC7535E1F}" type="pres">
      <dgm:prSet presAssocID="{5801F94A-C306-4C7D-9269-6D532BEF109B}" presName="child3group" presStyleCnt="0"/>
      <dgm:spPr/>
    </dgm:pt>
    <dgm:pt modelId="{BA9114BA-4096-4C2A-AEF5-5745792826CC}" type="pres">
      <dgm:prSet presAssocID="{5801F94A-C306-4C7D-9269-6D532BEF109B}" presName="child3" presStyleLbl="bgAcc1" presStyleIdx="2" presStyleCnt="4" custScaleX="240863" custScaleY="144776" custLinFactNeighborX="45626" custLinFactNeighborY="-12394"/>
      <dgm:spPr/>
    </dgm:pt>
    <dgm:pt modelId="{08FD2E4A-BF4A-4FAB-B3E3-1FFBB97DD50F}" type="pres">
      <dgm:prSet presAssocID="{5801F94A-C306-4C7D-9269-6D532BEF109B}" presName="child3Text" presStyleLbl="bgAcc1" presStyleIdx="2" presStyleCnt="4">
        <dgm:presLayoutVars>
          <dgm:bulletEnabled val="1"/>
        </dgm:presLayoutVars>
      </dgm:prSet>
      <dgm:spPr/>
    </dgm:pt>
    <dgm:pt modelId="{2272CD93-2A08-4D17-8965-8971688B6C1E}" type="pres">
      <dgm:prSet presAssocID="{5801F94A-C306-4C7D-9269-6D532BEF109B}" presName="child4group" presStyleCnt="0"/>
      <dgm:spPr/>
    </dgm:pt>
    <dgm:pt modelId="{9ABDA422-F822-4D5E-AD87-381296FA15D1}" type="pres">
      <dgm:prSet presAssocID="{5801F94A-C306-4C7D-9269-6D532BEF109B}" presName="child4" presStyleLbl="bgAcc1" presStyleIdx="3" presStyleCnt="4" custScaleX="230678" custScaleY="148910" custLinFactNeighborX="-43466" custLinFactNeighborY="-12288"/>
      <dgm:spPr/>
    </dgm:pt>
    <dgm:pt modelId="{E54D3D00-AFD9-486F-933D-1516A264C148}" type="pres">
      <dgm:prSet presAssocID="{5801F94A-C306-4C7D-9269-6D532BEF109B}" presName="child4Text" presStyleLbl="bgAcc1" presStyleIdx="3" presStyleCnt="4">
        <dgm:presLayoutVars>
          <dgm:bulletEnabled val="1"/>
        </dgm:presLayoutVars>
      </dgm:prSet>
      <dgm:spPr/>
    </dgm:pt>
    <dgm:pt modelId="{08497058-20B8-48A1-8DAA-3AAB775F953F}" type="pres">
      <dgm:prSet presAssocID="{5801F94A-C306-4C7D-9269-6D532BEF109B}" presName="childPlaceholder" presStyleCnt="0"/>
      <dgm:spPr/>
    </dgm:pt>
    <dgm:pt modelId="{FB156F9F-FDB8-47CA-8840-3209A7B8B0E1}" type="pres">
      <dgm:prSet presAssocID="{5801F94A-C306-4C7D-9269-6D532BEF109B}" presName="circle" presStyleCnt="0"/>
      <dgm:spPr/>
    </dgm:pt>
    <dgm:pt modelId="{4F088259-9076-4DCE-9B15-7AFD9DE2DE14}" type="pres">
      <dgm:prSet presAssocID="{5801F94A-C306-4C7D-9269-6D532BEF109B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CD5967F9-3382-4E99-B690-E69AF9AC4351}" type="pres">
      <dgm:prSet presAssocID="{5801F94A-C306-4C7D-9269-6D532BEF109B}" presName="quadrant2" presStyleLbl="node1" presStyleIdx="1" presStyleCnt="4" custScaleX="99870" custLinFactNeighborX="-270" custLinFactNeighborY="-289">
        <dgm:presLayoutVars>
          <dgm:chMax val="1"/>
          <dgm:bulletEnabled val="1"/>
        </dgm:presLayoutVars>
      </dgm:prSet>
      <dgm:spPr/>
    </dgm:pt>
    <dgm:pt modelId="{C6A7EB7D-D2FD-473B-A87B-6E9D337E75E0}" type="pres">
      <dgm:prSet presAssocID="{5801F94A-C306-4C7D-9269-6D532BEF109B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4E20F04E-EA91-4377-9683-CAFFBB4731DB}" type="pres">
      <dgm:prSet presAssocID="{5801F94A-C306-4C7D-9269-6D532BEF109B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F700FC94-CEA7-4FBF-831B-88A71DC96369}" type="pres">
      <dgm:prSet presAssocID="{5801F94A-C306-4C7D-9269-6D532BEF109B}" presName="quadrantPlaceholder" presStyleCnt="0"/>
      <dgm:spPr/>
    </dgm:pt>
    <dgm:pt modelId="{9B3FD94A-EB22-46E2-89EC-941E03CDA220}" type="pres">
      <dgm:prSet presAssocID="{5801F94A-C306-4C7D-9269-6D532BEF109B}" presName="center1" presStyleLbl="fgShp" presStyleIdx="0" presStyleCnt="2"/>
      <dgm:spPr>
        <a:solidFill>
          <a:srgbClr val="003CA6"/>
        </a:solidFill>
      </dgm:spPr>
    </dgm:pt>
    <dgm:pt modelId="{8937693A-0374-4E0C-B166-D0E47DDB1511}" type="pres">
      <dgm:prSet presAssocID="{5801F94A-C306-4C7D-9269-6D532BEF109B}" presName="center2" presStyleLbl="fgShp" presStyleIdx="1" presStyleCnt="2"/>
      <dgm:spPr>
        <a:solidFill>
          <a:srgbClr val="003CA6"/>
        </a:solidFill>
      </dgm:spPr>
    </dgm:pt>
  </dgm:ptLst>
  <dgm:cxnLst>
    <dgm:cxn modelId="{DDD02908-4104-448A-9D93-3109DBE054D7}" srcId="{5801F94A-C306-4C7D-9269-6D532BEF109B}" destId="{7E7B1597-FB48-4FAD-B6D3-2EB7B12EC7ED}" srcOrd="3" destOrd="0" parTransId="{62B58CF5-EAD5-4672-8017-F552C9547F57}" sibTransId="{7EDCB4B7-E63C-48A5-A2E5-96F6F9D3B903}"/>
    <dgm:cxn modelId="{1E8E171B-E42B-44CD-B9BB-C0F894E80382}" type="presOf" srcId="{2BD97A31-2E63-4D69-80F8-8C285F62F6C7}" destId="{E8980CCA-9FBD-4A2E-ABFB-F3381D4EC777}" srcOrd="1" destOrd="0" presId="urn:microsoft.com/office/officeart/2005/8/layout/cycle4"/>
    <dgm:cxn modelId="{147E891F-FF79-49B4-9480-05BA88397F0C}" type="presOf" srcId="{AD3D1682-1ABB-4A96-83C7-BAC9F522618D}" destId="{E54D3D00-AFD9-486F-933D-1516A264C148}" srcOrd="1" destOrd="0" presId="urn:microsoft.com/office/officeart/2005/8/layout/cycle4"/>
    <dgm:cxn modelId="{F57C3333-701B-4BB3-9C4F-3D959C9F6114}" type="presOf" srcId="{2BD97A31-2E63-4D69-80F8-8C285F62F6C7}" destId="{128F4063-D2E6-4710-958B-6CC0356B505E}" srcOrd="0" destOrd="0" presId="urn:microsoft.com/office/officeart/2005/8/layout/cycle4"/>
    <dgm:cxn modelId="{F50B0436-D448-4A34-A68D-5E16F33BAA4C}" type="presOf" srcId="{7E7B1597-FB48-4FAD-B6D3-2EB7B12EC7ED}" destId="{4E20F04E-EA91-4377-9683-CAFFBB4731DB}" srcOrd="0" destOrd="0" presId="urn:microsoft.com/office/officeart/2005/8/layout/cycle4"/>
    <dgm:cxn modelId="{07768B41-4A96-409D-ADD8-793FDE08FBF5}" type="presOf" srcId="{CB9A24CA-7D49-4A88-8C86-622A69C3D52A}" destId="{08FD2E4A-BF4A-4FAB-B3E3-1FFBB97DD50F}" srcOrd="1" destOrd="0" presId="urn:microsoft.com/office/officeart/2005/8/layout/cycle4"/>
    <dgm:cxn modelId="{0E095B71-4D0B-403D-8B7B-A57616A52CB9}" srcId="{5801F94A-C306-4C7D-9269-6D532BEF109B}" destId="{B049FB92-BC4F-4396-BFE6-558A8B0A1D4F}" srcOrd="1" destOrd="0" parTransId="{3CDC5984-6F72-459C-AC2B-FDA56ECAF9DF}" sibTransId="{7EE0A394-E7D6-4C3B-BB07-5117ABF10994}"/>
    <dgm:cxn modelId="{FF9CFD74-8829-4E43-9667-6CB4220864DF}" type="presOf" srcId="{B049FB92-BC4F-4396-BFE6-558A8B0A1D4F}" destId="{CD5967F9-3382-4E99-B690-E69AF9AC4351}" srcOrd="0" destOrd="0" presId="urn:microsoft.com/office/officeart/2005/8/layout/cycle4"/>
    <dgm:cxn modelId="{24F6CA84-D106-4416-B30F-5D52A190E0E3}" type="presOf" srcId="{5801F94A-C306-4C7D-9269-6D532BEF109B}" destId="{6E9CA976-F72A-43CA-BBFA-D7FCF545E27F}" srcOrd="0" destOrd="0" presId="urn:microsoft.com/office/officeart/2005/8/layout/cycle4"/>
    <dgm:cxn modelId="{4CA26F87-1B9F-4A2B-B309-3B54B3F223AA}" srcId="{5801F94A-C306-4C7D-9269-6D532BEF109B}" destId="{F95ED1B7-2B57-47B5-8347-5918427CF6B5}" srcOrd="2" destOrd="0" parTransId="{79B6AA33-179E-4A37-B9EB-1550052C9742}" sibTransId="{F0F47645-DB99-4DB8-AF67-4169E62730D2}"/>
    <dgm:cxn modelId="{B674DC87-6177-43A7-B5CC-5F6FD8D3A179}" type="presOf" srcId="{C9FCB576-D0EB-48E4-87EC-87C0D8798AAB}" destId="{574968A6-A38A-4046-BE96-82DB6EFE022B}" srcOrd="1" destOrd="0" presId="urn:microsoft.com/office/officeart/2005/8/layout/cycle4"/>
    <dgm:cxn modelId="{2A40CB8A-A4E5-4BCA-B379-54EB9EBE0D8A}" type="presOf" srcId="{B49B7060-A70F-4598-A706-0BC1F8CBE01B}" destId="{574968A6-A38A-4046-BE96-82DB6EFE022B}" srcOrd="1" destOrd="1" presId="urn:microsoft.com/office/officeart/2005/8/layout/cycle4"/>
    <dgm:cxn modelId="{AD56E797-FCE2-42B9-88EF-23DE3BF992A7}" srcId="{56027A54-6B26-4D94-8D5B-797D06578891}" destId="{B49B7060-A70F-4598-A706-0BC1F8CBE01B}" srcOrd="1" destOrd="0" parTransId="{9180AB39-2466-4369-81AF-36679ADE3F60}" sibTransId="{1C1140C0-64FA-4548-93E8-1E6DDF5EEB6F}"/>
    <dgm:cxn modelId="{84E4ADA2-8AAF-49DC-A68D-F48FFD13C414}" type="presOf" srcId="{F95ED1B7-2B57-47B5-8347-5918427CF6B5}" destId="{C6A7EB7D-D2FD-473B-A87B-6E9D337E75E0}" srcOrd="0" destOrd="0" presId="urn:microsoft.com/office/officeart/2005/8/layout/cycle4"/>
    <dgm:cxn modelId="{025AD0AD-95C8-4311-8C39-66DACC491D63}" type="presOf" srcId="{C9FCB576-D0EB-48E4-87EC-87C0D8798AAB}" destId="{505D08A3-857F-47DC-8959-F63C29C8D5DE}" srcOrd="0" destOrd="0" presId="urn:microsoft.com/office/officeart/2005/8/layout/cycle4"/>
    <dgm:cxn modelId="{8A3A70B0-E281-441A-AFD9-6DC8C9937287}" type="presOf" srcId="{CB9A24CA-7D49-4A88-8C86-622A69C3D52A}" destId="{BA9114BA-4096-4C2A-AEF5-5745792826CC}" srcOrd="0" destOrd="0" presId="urn:microsoft.com/office/officeart/2005/8/layout/cycle4"/>
    <dgm:cxn modelId="{43531EB5-56FC-476B-AD2D-97422614BC92}" srcId="{56027A54-6B26-4D94-8D5B-797D06578891}" destId="{C9FCB576-D0EB-48E4-87EC-87C0D8798AAB}" srcOrd="0" destOrd="0" parTransId="{A7B8AF76-B215-4412-8849-E9A2BF2EB3FF}" sibTransId="{F4D4F79E-EAD2-4888-8CC0-098A363518DB}"/>
    <dgm:cxn modelId="{09D82EB7-070C-4A29-9A6D-2CC63E280875}" srcId="{5801F94A-C306-4C7D-9269-6D532BEF109B}" destId="{56027A54-6B26-4D94-8D5B-797D06578891}" srcOrd="0" destOrd="0" parTransId="{737374FA-70C4-4FCC-B67E-03D70C8F6E16}" sibTransId="{D07B7246-097B-4AF1-8EE0-C1F8BEC7135D}"/>
    <dgm:cxn modelId="{9B68BDD1-A5FB-4A68-A76A-F3CD4FE51FD6}" srcId="{B049FB92-BC4F-4396-BFE6-558A8B0A1D4F}" destId="{2BD97A31-2E63-4D69-80F8-8C285F62F6C7}" srcOrd="0" destOrd="0" parTransId="{E78F78F7-FAA3-4633-B40D-A7453C1E649D}" sibTransId="{992EAC55-2512-4386-A4EF-E89EC6810899}"/>
    <dgm:cxn modelId="{BC6B3AD5-E715-4F7D-9315-20B26AAB7314}" srcId="{7E7B1597-FB48-4FAD-B6D3-2EB7B12EC7ED}" destId="{AD3D1682-1ABB-4A96-83C7-BAC9F522618D}" srcOrd="0" destOrd="0" parTransId="{5743CDDA-AC67-4F01-A022-BE26767C0B97}" sibTransId="{28B25647-3696-4DA4-B214-FC317A811F5D}"/>
    <dgm:cxn modelId="{585F6ADB-F625-4BAA-9803-FAE5C56E6F89}" type="presOf" srcId="{B49B7060-A70F-4598-A706-0BC1F8CBE01B}" destId="{505D08A3-857F-47DC-8959-F63C29C8D5DE}" srcOrd="0" destOrd="1" presId="urn:microsoft.com/office/officeart/2005/8/layout/cycle4"/>
    <dgm:cxn modelId="{904BE8DF-8930-4FE2-A899-F8B1B87525C7}" type="presOf" srcId="{56027A54-6B26-4D94-8D5B-797D06578891}" destId="{4F088259-9076-4DCE-9B15-7AFD9DE2DE14}" srcOrd="0" destOrd="0" presId="urn:microsoft.com/office/officeart/2005/8/layout/cycle4"/>
    <dgm:cxn modelId="{C596A2EA-C67E-4D74-ACD4-07DB97E07FF3}" srcId="{F95ED1B7-2B57-47B5-8347-5918427CF6B5}" destId="{CB9A24CA-7D49-4A88-8C86-622A69C3D52A}" srcOrd="0" destOrd="0" parTransId="{4555F5C2-8AD8-4A45-B1C0-E63ECD20CED5}" sibTransId="{4092E396-5722-46C8-A29F-6B107E21BFFD}"/>
    <dgm:cxn modelId="{6876BBED-284B-47C0-AB6D-FB6C88B50F76}" type="presOf" srcId="{AD3D1682-1ABB-4A96-83C7-BAC9F522618D}" destId="{9ABDA422-F822-4D5E-AD87-381296FA15D1}" srcOrd="0" destOrd="0" presId="urn:microsoft.com/office/officeart/2005/8/layout/cycle4"/>
    <dgm:cxn modelId="{69E5D2DA-44C5-436C-84DA-EEE54800E154}" type="presParOf" srcId="{6E9CA976-F72A-43CA-BBFA-D7FCF545E27F}" destId="{F6A1D60D-F189-422C-A977-9C8D2107DD0A}" srcOrd="0" destOrd="0" presId="urn:microsoft.com/office/officeart/2005/8/layout/cycle4"/>
    <dgm:cxn modelId="{36312A22-2F19-4873-B1C2-FAA0CDC5F2C5}" type="presParOf" srcId="{F6A1D60D-F189-422C-A977-9C8D2107DD0A}" destId="{B32E884E-BD7A-450F-B177-7FD36D65B480}" srcOrd="0" destOrd="0" presId="urn:microsoft.com/office/officeart/2005/8/layout/cycle4"/>
    <dgm:cxn modelId="{28B10A0B-3856-44DD-8BD4-57EBE5B6E181}" type="presParOf" srcId="{B32E884E-BD7A-450F-B177-7FD36D65B480}" destId="{505D08A3-857F-47DC-8959-F63C29C8D5DE}" srcOrd="0" destOrd="0" presId="urn:microsoft.com/office/officeart/2005/8/layout/cycle4"/>
    <dgm:cxn modelId="{F9CF288E-3078-4D5F-936C-84026FE67130}" type="presParOf" srcId="{B32E884E-BD7A-450F-B177-7FD36D65B480}" destId="{574968A6-A38A-4046-BE96-82DB6EFE022B}" srcOrd="1" destOrd="0" presId="urn:microsoft.com/office/officeart/2005/8/layout/cycle4"/>
    <dgm:cxn modelId="{653716DB-4634-42C4-BADF-091AC09A9A1B}" type="presParOf" srcId="{F6A1D60D-F189-422C-A977-9C8D2107DD0A}" destId="{87DD9C87-9EC4-4FE0-8B33-044920BCE8E4}" srcOrd="1" destOrd="0" presId="urn:microsoft.com/office/officeart/2005/8/layout/cycle4"/>
    <dgm:cxn modelId="{CA5CFD6D-0EC5-4C83-AF7C-9429257C2466}" type="presParOf" srcId="{87DD9C87-9EC4-4FE0-8B33-044920BCE8E4}" destId="{128F4063-D2E6-4710-958B-6CC0356B505E}" srcOrd="0" destOrd="0" presId="urn:microsoft.com/office/officeart/2005/8/layout/cycle4"/>
    <dgm:cxn modelId="{B71CE788-53D5-4B89-AF59-C07258BAB8F0}" type="presParOf" srcId="{87DD9C87-9EC4-4FE0-8B33-044920BCE8E4}" destId="{E8980CCA-9FBD-4A2E-ABFB-F3381D4EC777}" srcOrd="1" destOrd="0" presId="urn:microsoft.com/office/officeart/2005/8/layout/cycle4"/>
    <dgm:cxn modelId="{1CB489E3-096F-45B3-BC69-5D239BFBAE4F}" type="presParOf" srcId="{F6A1D60D-F189-422C-A977-9C8D2107DD0A}" destId="{6CED1305-C90F-45D1-A90B-799FC7535E1F}" srcOrd="2" destOrd="0" presId="urn:microsoft.com/office/officeart/2005/8/layout/cycle4"/>
    <dgm:cxn modelId="{8FB1B6BB-9431-4B5E-A382-8E6487D7ACEC}" type="presParOf" srcId="{6CED1305-C90F-45D1-A90B-799FC7535E1F}" destId="{BA9114BA-4096-4C2A-AEF5-5745792826CC}" srcOrd="0" destOrd="0" presId="urn:microsoft.com/office/officeart/2005/8/layout/cycle4"/>
    <dgm:cxn modelId="{433C4B62-B403-474D-9770-08EA2A932B12}" type="presParOf" srcId="{6CED1305-C90F-45D1-A90B-799FC7535E1F}" destId="{08FD2E4A-BF4A-4FAB-B3E3-1FFBB97DD50F}" srcOrd="1" destOrd="0" presId="urn:microsoft.com/office/officeart/2005/8/layout/cycle4"/>
    <dgm:cxn modelId="{E8784018-8854-4E6D-9374-8D3C7FD2D185}" type="presParOf" srcId="{F6A1D60D-F189-422C-A977-9C8D2107DD0A}" destId="{2272CD93-2A08-4D17-8965-8971688B6C1E}" srcOrd="3" destOrd="0" presId="urn:microsoft.com/office/officeart/2005/8/layout/cycle4"/>
    <dgm:cxn modelId="{7BC966FD-DFD3-4122-AC70-8CF89D81B5E8}" type="presParOf" srcId="{2272CD93-2A08-4D17-8965-8971688B6C1E}" destId="{9ABDA422-F822-4D5E-AD87-381296FA15D1}" srcOrd="0" destOrd="0" presId="urn:microsoft.com/office/officeart/2005/8/layout/cycle4"/>
    <dgm:cxn modelId="{0A3A865C-4687-44D7-AA3D-7BF2D1D7E6FF}" type="presParOf" srcId="{2272CD93-2A08-4D17-8965-8971688B6C1E}" destId="{E54D3D00-AFD9-486F-933D-1516A264C148}" srcOrd="1" destOrd="0" presId="urn:microsoft.com/office/officeart/2005/8/layout/cycle4"/>
    <dgm:cxn modelId="{CC2D2280-2561-4C56-AF1D-493828DD5E63}" type="presParOf" srcId="{F6A1D60D-F189-422C-A977-9C8D2107DD0A}" destId="{08497058-20B8-48A1-8DAA-3AAB775F953F}" srcOrd="4" destOrd="0" presId="urn:microsoft.com/office/officeart/2005/8/layout/cycle4"/>
    <dgm:cxn modelId="{6F04F2BB-76D5-4EF2-95FB-C0583AAD8B79}" type="presParOf" srcId="{6E9CA976-F72A-43CA-BBFA-D7FCF545E27F}" destId="{FB156F9F-FDB8-47CA-8840-3209A7B8B0E1}" srcOrd="1" destOrd="0" presId="urn:microsoft.com/office/officeart/2005/8/layout/cycle4"/>
    <dgm:cxn modelId="{0FBB97BB-DE77-4765-BB13-5C7159469ADE}" type="presParOf" srcId="{FB156F9F-FDB8-47CA-8840-3209A7B8B0E1}" destId="{4F088259-9076-4DCE-9B15-7AFD9DE2DE14}" srcOrd="0" destOrd="0" presId="urn:microsoft.com/office/officeart/2005/8/layout/cycle4"/>
    <dgm:cxn modelId="{56993067-9C26-4173-8DEA-5EE73E55B143}" type="presParOf" srcId="{FB156F9F-FDB8-47CA-8840-3209A7B8B0E1}" destId="{CD5967F9-3382-4E99-B690-E69AF9AC4351}" srcOrd="1" destOrd="0" presId="urn:microsoft.com/office/officeart/2005/8/layout/cycle4"/>
    <dgm:cxn modelId="{7ACF8A94-3D27-4EB8-ADF3-A358B1696C84}" type="presParOf" srcId="{FB156F9F-FDB8-47CA-8840-3209A7B8B0E1}" destId="{C6A7EB7D-D2FD-473B-A87B-6E9D337E75E0}" srcOrd="2" destOrd="0" presId="urn:microsoft.com/office/officeart/2005/8/layout/cycle4"/>
    <dgm:cxn modelId="{B6A9BD1F-BD2F-4036-A556-48994A7058DF}" type="presParOf" srcId="{FB156F9F-FDB8-47CA-8840-3209A7B8B0E1}" destId="{4E20F04E-EA91-4377-9683-CAFFBB4731DB}" srcOrd="3" destOrd="0" presId="urn:microsoft.com/office/officeart/2005/8/layout/cycle4"/>
    <dgm:cxn modelId="{02D4A2B4-BC2B-4B88-A6D0-E95155EFE310}" type="presParOf" srcId="{FB156F9F-FDB8-47CA-8840-3209A7B8B0E1}" destId="{F700FC94-CEA7-4FBF-831B-88A71DC96369}" srcOrd="4" destOrd="0" presId="urn:microsoft.com/office/officeart/2005/8/layout/cycle4"/>
    <dgm:cxn modelId="{1B260EAE-90F9-4320-AE32-86BA8F28A78F}" type="presParOf" srcId="{6E9CA976-F72A-43CA-BBFA-D7FCF545E27F}" destId="{9B3FD94A-EB22-46E2-89EC-941E03CDA220}" srcOrd="2" destOrd="0" presId="urn:microsoft.com/office/officeart/2005/8/layout/cycle4"/>
    <dgm:cxn modelId="{5FFC96B7-DB05-4144-87BC-B50AE48B7019}" type="presParOf" srcId="{6E9CA976-F72A-43CA-BBFA-D7FCF545E27F}" destId="{8937693A-0374-4E0C-B166-D0E47DDB151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1FBA9-B34C-40F6-AF7E-FC0DCDCFD92A}">
      <dsp:nvSpPr>
        <dsp:cNvPr id="0" name=""/>
        <dsp:cNvSpPr/>
      </dsp:nvSpPr>
      <dsp:spPr>
        <a:xfrm>
          <a:off x="1313116" y="0"/>
          <a:ext cx="4070670" cy="4070670"/>
        </a:xfrm>
        <a:prstGeom prst="triangle">
          <a:avLst/>
        </a:prstGeom>
        <a:solidFill>
          <a:srgbClr val="003C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2D5D5B-4562-4075-B70C-4951141E342C}">
      <dsp:nvSpPr>
        <dsp:cNvPr id="0" name=""/>
        <dsp:cNvSpPr/>
      </dsp:nvSpPr>
      <dsp:spPr>
        <a:xfrm>
          <a:off x="3333118" y="351532"/>
          <a:ext cx="4294009" cy="10056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3CA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PE" sz="1000" kern="1200" dirty="0"/>
            <a:t>*Implementar sistema de difusión de proyectos de normas aduaneras y retroalimentación. </a:t>
          </a:r>
        </a:p>
        <a:p>
          <a:pPr marL="0" lvl="0" indent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PE" sz="1000" kern="1200" dirty="0"/>
            <a:t>*Implementar sistemas de asistencia al usuario en; consultas al usuario; difusión de la operatividad aduanera; elaborar y publicar folletos, etc. </a:t>
          </a:r>
        </a:p>
        <a:p>
          <a:pPr marL="0" lvl="0" indent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PE" sz="1000" kern="1200" dirty="0"/>
            <a:t>*Implementar mecanismos de evaluación del servicio aduanero.</a:t>
          </a:r>
        </a:p>
      </dsp:txBody>
      <dsp:txXfrm>
        <a:off x="3382212" y="400626"/>
        <a:ext cx="4195821" cy="907510"/>
      </dsp:txXfrm>
    </dsp:sp>
    <dsp:sp modelId="{E1E46191-E1A1-4E35-9835-44FFFC5ED721}">
      <dsp:nvSpPr>
        <dsp:cNvPr id="0" name=""/>
        <dsp:cNvSpPr/>
      </dsp:nvSpPr>
      <dsp:spPr>
        <a:xfrm>
          <a:off x="3369327" y="1458612"/>
          <a:ext cx="4221590" cy="10287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3CA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00" kern="1200" dirty="0"/>
            <a:t>*Implementar o potenciar el pago electrónico de las obligaciones aduaneras.</a:t>
          </a:r>
        </a:p>
        <a:p>
          <a:pPr marL="0" lvl="0" indent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00" kern="1200" dirty="0"/>
            <a:t>*Implementar la figura del Operador Económico Autorizado Andino.</a:t>
          </a:r>
        </a:p>
        <a:p>
          <a:pPr marL="0" lvl="0" indent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00" kern="1200" dirty="0"/>
            <a:t>*Contribuir a mejorar los procesos de exportación fácil orientados a </a:t>
          </a:r>
          <a:r>
            <a:rPr lang="es-PE" sz="1000" kern="1200" dirty="0" err="1"/>
            <a:t>MIPYMEs</a:t>
          </a:r>
          <a:r>
            <a:rPr lang="es-PE" sz="1000" kern="1200" dirty="0"/>
            <a:t>.</a:t>
          </a:r>
        </a:p>
      </dsp:txBody>
      <dsp:txXfrm>
        <a:off x="3419545" y="1508830"/>
        <a:ext cx="4121154" cy="928290"/>
      </dsp:txXfrm>
    </dsp:sp>
    <dsp:sp modelId="{3222643E-1ECA-49D1-938E-A9C8529A92E5}">
      <dsp:nvSpPr>
        <dsp:cNvPr id="0" name=""/>
        <dsp:cNvSpPr/>
      </dsp:nvSpPr>
      <dsp:spPr>
        <a:xfrm>
          <a:off x="3377014" y="2600500"/>
          <a:ext cx="4206217" cy="11719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3CA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00" kern="1200" dirty="0"/>
            <a:t>*Contribuir a la implementación de </a:t>
          </a:r>
          <a:r>
            <a:rPr lang="es-PE" sz="1000" kern="1200" dirty="0" err="1"/>
            <a:t>VUCEs</a:t>
          </a:r>
          <a:r>
            <a:rPr lang="es-PE" sz="1000" kern="1200" dirty="0"/>
            <a:t> y la interoperabilidad. </a:t>
          </a:r>
        </a:p>
        <a:p>
          <a:pPr marL="0" lvl="0" indent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00" kern="1200" dirty="0"/>
            <a:t>*Contribuir a la implementación del proceso de emisión de certificados de origen digital.</a:t>
          </a:r>
        </a:p>
        <a:p>
          <a:pPr marL="0" lvl="0" indent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00" kern="1200" dirty="0"/>
            <a:t>*Implementar sistemas de inspección no intrusiva.</a:t>
          </a:r>
        </a:p>
      </dsp:txBody>
      <dsp:txXfrm>
        <a:off x="3434226" y="2657712"/>
        <a:ext cx="4091793" cy="10575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9114BA-4096-4C2A-AEF5-5745792826CC}">
      <dsp:nvSpPr>
        <dsp:cNvPr id="0" name=""/>
        <dsp:cNvSpPr/>
      </dsp:nvSpPr>
      <dsp:spPr>
        <a:xfrm>
          <a:off x="4388106" y="1917933"/>
          <a:ext cx="4153888" cy="1617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3CA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PE" sz="1300" kern="1200" dirty="0"/>
        </a:p>
      </dsp:txBody>
      <dsp:txXfrm>
        <a:off x="5669800" y="2357799"/>
        <a:ext cx="2836666" cy="1141957"/>
      </dsp:txXfrm>
    </dsp:sp>
    <dsp:sp modelId="{9ABDA422-F822-4D5E-AD87-381296FA15D1}">
      <dsp:nvSpPr>
        <dsp:cNvPr id="0" name=""/>
        <dsp:cNvSpPr/>
      </dsp:nvSpPr>
      <dsp:spPr>
        <a:xfrm>
          <a:off x="125665" y="1896026"/>
          <a:ext cx="3978239" cy="1663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3CA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PE" sz="1200" kern="1200" dirty="0"/>
        </a:p>
      </dsp:txBody>
      <dsp:txXfrm>
        <a:off x="162207" y="2348451"/>
        <a:ext cx="2711683" cy="1174566"/>
      </dsp:txXfrm>
    </dsp:sp>
    <dsp:sp modelId="{128F4063-D2E6-4710-958B-6CC0356B505E}">
      <dsp:nvSpPr>
        <dsp:cNvPr id="0" name=""/>
        <dsp:cNvSpPr/>
      </dsp:nvSpPr>
      <dsp:spPr>
        <a:xfrm>
          <a:off x="4374128" y="41584"/>
          <a:ext cx="4139695" cy="1117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3CA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PE" sz="1200" kern="1200" dirty="0"/>
        </a:p>
      </dsp:txBody>
      <dsp:txXfrm>
        <a:off x="5640577" y="66124"/>
        <a:ext cx="2848706" cy="788775"/>
      </dsp:txXfrm>
    </dsp:sp>
    <dsp:sp modelId="{505D08A3-857F-47DC-8959-F63C29C8D5DE}">
      <dsp:nvSpPr>
        <dsp:cNvPr id="0" name=""/>
        <dsp:cNvSpPr/>
      </dsp:nvSpPr>
      <dsp:spPr>
        <a:xfrm>
          <a:off x="133632" y="57235"/>
          <a:ext cx="3953923" cy="1117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3CA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PE" sz="1100" kern="1200" dirty="0"/>
            <a:t>Armonización Regímenes Aduaneros.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ES" sz="1100" kern="1200" dirty="0"/>
            <a:t>Tránsito aduanero Comunitario.</a:t>
          </a:r>
          <a:endParaRPr lang="es-PE" sz="1100" kern="1200" dirty="0"/>
        </a:p>
      </dsp:txBody>
      <dsp:txXfrm>
        <a:off x="158172" y="81775"/>
        <a:ext cx="2718666" cy="788775"/>
      </dsp:txXfrm>
    </dsp:sp>
    <dsp:sp modelId="{4F088259-9076-4DCE-9B15-7AFD9DE2DE14}">
      <dsp:nvSpPr>
        <dsp:cNvPr id="0" name=""/>
        <dsp:cNvSpPr/>
      </dsp:nvSpPr>
      <dsp:spPr>
        <a:xfrm>
          <a:off x="2768663" y="268162"/>
          <a:ext cx="1511630" cy="1511630"/>
        </a:xfrm>
        <a:prstGeom prst="pieWedge">
          <a:avLst/>
        </a:prstGeom>
        <a:solidFill>
          <a:srgbClr val="0295A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00" kern="1200" dirty="0"/>
            <a:t>2. Armonización en la legislación aduanera comunitaria .</a:t>
          </a:r>
        </a:p>
      </dsp:txBody>
      <dsp:txXfrm>
        <a:off x="3211409" y="710908"/>
        <a:ext cx="1068884" cy="1068884"/>
      </dsp:txXfrm>
    </dsp:sp>
    <dsp:sp modelId="{CD5967F9-3382-4E99-B690-E69AF9AC4351}">
      <dsp:nvSpPr>
        <dsp:cNvPr id="0" name=""/>
        <dsp:cNvSpPr/>
      </dsp:nvSpPr>
      <dsp:spPr>
        <a:xfrm rot="5400000">
          <a:off x="4346033" y="264776"/>
          <a:ext cx="1511630" cy="1509665"/>
        </a:xfrm>
        <a:prstGeom prst="pieWedge">
          <a:avLst/>
        </a:prstGeom>
        <a:solidFill>
          <a:srgbClr val="0295A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50" kern="1200" dirty="0"/>
            <a:t>3.Coordinación entre aduanas.</a:t>
          </a:r>
        </a:p>
      </dsp:txBody>
      <dsp:txXfrm rot="-5400000">
        <a:off x="4347016" y="706540"/>
        <a:ext cx="1067494" cy="1068884"/>
      </dsp:txXfrm>
    </dsp:sp>
    <dsp:sp modelId="{C6A7EB7D-D2FD-473B-A87B-6E9D337E75E0}">
      <dsp:nvSpPr>
        <dsp:cNvPr id="0" name=""/>
        <dsp:cNvSpPr/>
      </dsp:nvSpPr>
      <dsp:spPr>
        <a:xfrm rot="10800000">
          <a:off x="4350115" y="1849614"/>
          <a:ext cx="1511630" cy="1511630"/>
        </a:xfrm>
        <a:prstGeom prst="pieWedge">
          <a:avLst/>
        </a:prstGeom>
        <a:solidFill>
          <a:srgbClr val="0295A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100" kern="1200" dirty="0">
              <a:latin typeface="+mj-lt"/>
            </a:rPr>
            <a:t>5. Fortalecer la gestión de riesgo.</a:t>
          </a:r>
        </a:p>
      </dsp:txBody>
      <dsp:txXfrm rot="10800000">
        <a:off x="4350115" y="1849614"/>
        <a:ext cx="1068884" cy="1068884"/>
      </dsp:txXfrm>
    </dsp:sp>
    <dsp:sp modelId="{4E20F04E-EA91-4377-9683-CAFFBB4731DB}">
      <dsp:nvSpPr>
        <dsp:cNvPr id="0" name=""/>
        <dsp:cNvSpPr/>
      </dsp:nvSpPr>
      <dsp:spPr>
        <a:xfrm rot="16200000">
          <a:off x="2768663" y="1849614"/>
          <a:ext cx="1511630" cy="1511630"/>
        </a:xfrm>
        <a:prstGeom prst="pieWedge">
          <a:avLst/>
        </a:prstGeom>
        <a:solidFill>
          <a:srgbClr val="0295A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100" kern="1200" dirty="0"/>
            <a:t>4. Desarrollo e Integración tecnológica.</a:t>
          </a:r>
        </a:p>
      </dsp:txBody>
      <dsp:txXfrm rot="5400000">
        <a:off x="3211409" y="1849614"/>
        <a:ext cx="1068884" cy="1068884"/>
      </dsp:txXfrm>
    </dsp:sp>
    <dsp:sp modelId="{9B3FD94A-EB22-46E2-89EC-941E03CDA220}">
      <dsp:nvSpPr>
        <dsp:cNvPr id="0" name=""/>
        <dsp:cNvSpPr/>
      </dsp:nvSpPr>
      <dsp:spPr>
        <a:xfrm>
          <a:off x="4054247" y="1500508"/>
          <a:ext cx="521914" cy="453838"/>
        </a:xfrm>
        <a:prstGeom prst="circularArrow">
          <a:avLst/>
        </a:prstGeom>
        <a:solidFill>
          <a:srgbClr val="003C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37693A-0374-4E0C-B166-D0E47DDB1511}">
      <dsp:nvSpPr>
        <dsp:cNvPr id="0" name=""/>
        <dsp:cNvSpPr/>
      </dsp:nvSpPr>
      <dsp:spPr>
        <a:xfrm rot="10800000">
          <a:off x="4054247" y="1675061"/>
          <a:ext cx="521914" cy="453838"/>
        </a:xfrm>
        <a:prstGeom prst="circularArrow">
          <a:avLst/>
        </a:prstGeom>
        <a:solidFill>
          <a:srgbClr val="003C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4" name="Google Shape;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dirty="0"/>
              <a:t>Opinión pueblos y nacionalidades indígenas en temas de interés dentro de la agenda desarrollada por la CAN.</a:t>
            </a:r>
            <a:endParaRPr dirty="0"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dirty="0"/>
              <a:t>Opinión pueblos y nacionalidades indígenas en temas de interés dentro de la agenda desarrollada por la CAN.</a:t>
            </a:r>
            <a:endParaRPr dirty="0"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02913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683F3-C919-9749-9664-7D5CF3A6A50D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54277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None/>
            </a:pPr>
            <a:r>
              <a:rPr lang="es-ES" sz="1000" b="1" dirty="0"/>
              <a:t>Módulos:</a:t>
            </a:r>
          </a:p>
          <a:p>
            <a:pPr lvl="0">
              <a:buNone/>
            </a:pPr>
            <a:r>
              <a:rPr lang="es-ES" sz="1000" dirty="0"/>
              <a:t>1 Declaración Única Aduanera – DUA (</a:t>
            </a:r>
            <a:r>
              <a:rPr lang="pt-BR" sz="1000" dirty="0"/>
              <a:t>1 956 930 documentos</a:t>
            </a:r>
            <a:r>
              <a:rPr lang="es-ES" sz="1000" dirty="0"/>
              <a:t>)</a:t>
            </a:r>
            <a:endParaRPr lang="es-PE" sz="1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dirty="0"/>
              <a:t>2 </a:t>
            </a:r>
            <a:r>
              <a:rPr lang="es-PE" sz="1000" dirty="0"/>
              <a:t>Declaración Andina del Valor – DAV </a:t>
            </a:r>
            <a:r>
              <a:rPr lang="es-ES" sz="1000" dirty="0"/>
              <a:t>(</a:t>
            </a:r>
            <a:r>
              <a:rPr lang="pt-BR" sz="1000" dirty="0"/>
              <a:t>1 100 681 documentos</a:t>
            </a:r>
            <a:r>
              <a:rPr lang="es-ES" sz="1000" dirty="0"/>
              <a:t>)</a:t>
            </a:r>
            <a:endParaRPr lang="es-PE" sz="1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000" dirty="0"/>
              <a:t>3 Notificación Sanitaria Obligatoria - NSO (</a:t>
            </a:r>
            <a:r>
              <a:rPr lang="es-PE" sz="1000" dirty="0" err="1"/>
              <a:t>Cosmét</a:t>
            </a:r>
            <a:r>
              <a:rPr lang="es-PE" sz="1000" dirty="0"/>
              <a:t>., </a:t>
            </a:r>
            <a:r>
              <a:rPr lang="pt-BR" sz="1000" dirty="0"/>
              <a:t>Prod. Hig. </a:t>
            </a:r>
            <a:r>
              <a:rPr lang="pt-BR" sz="1000" dirty="0" err="1"/>
              <a:t>Domést</a:t>
            </a:r>
            <a:r>
              <a:rPr lang="pt-BR" sz="1000" dirty="0"/>
              <a:t>.) </a:t>
            </a:r>
            <a:r>
              <a:rPr lang="es-ES" sz="1000" dirty="0"/>
              <a:t>(</a:t>
            </a:r>
            <a:r>
              <a:rPr lang="pt-BR" sz="1000" dirty="0"/>
              <a:t>4 452 documentos</a:t>
            </a:r>
            <a:r>
              <a:rPr lang="es-ES" sz="1000" dirty="0"/>
              <a:t>)</a:t>
            </a:r>
            <a:endParaRPr lang="es-PE" sz="1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dirty="0"/>
              <a:t>4 </a:t>
            </a:r>
            <a:r>
              <a:rPr lang="es-PE" sz="1000" dirty="0"/>
              <a:t>Certificado de Origen – CO </a:t>
            </a:r>
            <a:r>
              <a:rPr lang="es-ES" sz="1000" dirty="0"/>
              <a:t>(</a:t>
            </a:r>
            <a:r>
              <a:rPr lang="pt-BR" sz="1000" dirty="0"/>
              <a:t>204 000 documentos</a:t>
            </a:r>
            <a:r>
              <a:rPr lang="es-ES" sz="1000" dirty="0"/>
              <a:t>)</a:t>
            </a:r>
            <a:endParaRPr lang="es-PE" sz="1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000" dirty="0"/>
              <a:t>5 </a:t>
            </a:r>
            <a:r>
              <a:rPr lang="pt-BR" sz="1000" dirty="0"/>
              <a:t>Certificados </a:t>
            </a:r>
            <a:r>
              <a:rPr lang="pt-BR" sz="1000" dirty="0" err="1"/>
              <a:t>Fitosanitarios</a:t>
            </a:r>
            <a:r>
              <a:rPr lang="pt-BR" sz="1000" dirty="0"/>
              <a:t> – CFITO </a:t>
            </a:r>
            <a:r>
              <a:rPr lang="es-ES" sz="1000" dirty="0"/>
              <a:t>(</a:t>
            </a:r>
            <a:r>
              <a:rPr lang="pt-BR" sz="1000" dirty="0"/>
              <a:t>716 860 documentos</a:t>
            </a:r>
            <a:r>
              <a:rPr lang="es-ES" sz="1000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dirty="0"/>
              <a:t>ROJO </a:t>
            </a:r>
            <a:endParaRPr lang="es-PE" sz="1000" dirty="0"/>
          </a:p>
          <a:p>
            <a:pPr lvl="0">
              <a:buNone/>
            </a:pPr>
            <a:endParaRPr lang="pt-BR" sz="1000" dirty="0"/>
          </a:p>
          <a:p>
            <a:pPr lvl="0">
              <a:buNone/>
            </a:pPr>
            <a:endParaRPr lang="pt-BR" sz="1000" dirty="0"/>
          </a:p>
          <a:p>
            <a:pPr lvl="0">
              <a:buNone/>
            </a:pPr>
            <a:endParaRPr lang="pt-BR" sz="1000" dirty="0"/>
          </a:p>
          <a:p>
            <a:pPr lvl="0">
              <a:buNone/>
            </a:pPr>
            <a:endParaRPr lang="pt-BR" sz="1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5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504401E-873C-4511-3824-EE7AB6E5544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2E255A0-B88B-4BA8-9218-C0669D2712AE}" type="datetime1">
              <a:rPr lang="es-PE" smtClean="0"/>
              <a:t>27/11/2023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65847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None/>
            </a:pPr>
            <a:r>
              <a:rPr lang="es-ES" sz="1000" b="1" dirty="0"/>
              <a:t>Módulos:</a:t>
            </a:r>
          </a:p>
          <a:p>
            <a:pPr lvl="0">
              <a:buNone/>
            </a:pPr>
            <a:r>
              <a:rPr lang="es-ES" sz="1000" dirty="0"/>
              <a:t>1 Declaración Única Aduanera – DUA (</a:t>
            </a:r>
            <a:r>
              <a:rPr lang="pt-BR" sz="1000" dirty="0"/>
              <a:t>1 956 930 documentos</a:t>
            </a:r>
            <a:r>
              <a:rPr lang="es-ES" sz="1000" dirty="0"/>
              <a:t>)</a:t>
            </a:r>
            <a:endParaRPr lang="es-PE" sz="1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dirty="0"/>
              <a:t>2 </a:t>
            </a:r>
            <a:r>
              <a:rPr lang="es-PE" sz="1000" dirty="0"/>
              <a:t>Declaración Andina del Valor – DAV </a:t>
            </a:r>
            <a:r>
              <a:rPr lang="es-ES" sz="1000" dirty="0"/>
              <a:t>(</a:t>
            </a:r>
            <a:r>
              <a:rPr lang="pt-BR" sz="1000" dirty="0"/>
              <a:t>1 100 681 documentos</a:t>
            </a:r>
            <a:r>
              <a:rPr lang="es-ES" sz="1000" dirty="0"/>
              <a:t>)</a:t>
            </a:r>
            <a:endParaRPr lang="es-PE" sz="1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000" dirty="0"/>
              <a:t>3 Notificación Sanitaria Obligatoria - NSO (</a:t>
            </a:r>
            <a:r>
              <a:rPr lang="es-PE" sz="1000" dirty="0" err="1"/>
              <a:t>Cosmét</a:t>
            </a:r>
            <a:r>
              <a:rPr lang="es-PE" sz="1000" dirty="0"/>
              <a:t>., </a:t>
            </a:r>
            <a:r>
              <a:rPr lang="pt-BR" sz="1000" dirty="0"/>
              <a:t>Prod. Hig. </a:t>
            </a:r>
            <a:r>
              <a:rPr lang="pt-BR" sz="1000" dirty="0" err="1"/>
              <a:t>Domést</a:t>
            </a:r>
            <a:r>
              <a:rPr lang="pt-BR" sz="1000" dirty="0"/>
              <a:t>.) </a:t>
            </a:r>
            <a:r>
              <a:rPr lang="es-ES" sz="1000" dirty="0"/>
              <a:t>(</a:t>
            </a:r>
            <a:r>
              <a:rPr lang="pt-BR" sz="1000" dirty="0"/>
              <a:t>4 452 documentos</a:t>
            </a:r>
            <a:r>
              <a:rPr lang="es-ES" sz="1000" dirty="0"/>
              <a:t>)</a:t>
            </a:r>
            <a:endParaRPr lang="es-PE" sz="1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dirty="0"/>
              <a:t>4 </a:t>
            </a:r>
            <a:r>
              <a:rPr lang="es-PE" sz="1000" dirty="0"/>
              <a:t>Certificado de Origen – CO </a:t>
            </a:r>
            <a:r>
              <a:rPr lang="es-ES" sz="1000" dirty="0"/>
              <a:t>(</a:t>
            </a:r>
            <a:r>
              <a:rPr lang="pt-BR" sz="1000" dirty="0"/>
              <a:t>204 000 documentos</a:t>
            </a:r>
            <a:r>
              <a:rPr lang="es-ES" sz="1000" dirty="0"/>
              <a:t>)</a:t>
            </a:r>
            <a:endParaRPr lang="es-PE" sz="1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000" dirty="0"/>
              <a:t>5 </a:t>
            </a:r>
            <a:r>
              <a:rPr lang="pt-BR" sz="1000" dirty="0"/>
              <a:t>Certificados </a:t>
            </a:r>
            <a:r>
              <a:rPr lang="pt-BR" sz="1000" dirty="0" err="1"/>
              <a:t>Fitosanitarios</a:t>
            </a:r>
            <a:r>
              <a:rPr lang="pt-BR" sz="1000" dirty="0"/>
              <a:t> – CFITO </a:t>
            </a:r>
            <a:r>
              <a:rPr lang="es-ES" sz="1000" dirty="0"/>
              <a:t>(</a:t>
            </a:r>
            <a:r>
              <a:rPr lang="pt-BR" sz="1000" dirty="0"/>
              <a:t>716 860 documentos</a:t>
            </a:r>
            <a:r>
              <a:rPr lang="es-ES" sz="1000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dirty="0"/>
              <a:t>ROJO </a:t>
            </a:r>
            <a:endParaRPr lang="es-PE" sz="1000" dirty="0"/>
          </a:p>
          <a:p>
            <a:pPr lvl="0">
              <a:buNone/>
            </a:pPr>
            <a:endParaRPr lang="pt-BR" sz="1000" dirty="0"/>
          </a:p>
          <a:p>
            <a:pPr lvl="0">
              <a:buNone/>
            </a:pPr>
            <a:endParaRPr lang="pt-BR" sz="1000" dirty="0"/>
          </a:p>
          <a:p>
            <a:pPr lvl="0">
              <a:buNone/>
            </a:pPr>
            <a:endParaRPr lang="pt-BR" sz="1000" dirty="0"/>
          </a:p>
          <a:p>
            <a:pPr lvl="0">
              <a:buNone/>
            </a:pPr>
            <a:endParaRPr lang="pt-BR" sz="1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6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504401E-873C-4511-3824-EE7AB6E5544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2E255A0-B88B-4BA8-9218-C0669D2712AE}" type="datetime1">
              <a:rPr lang="es-PE" smtClean="0"/>
              <a:t>27/11/2023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42854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1478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540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4" name="Google Shape;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1498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3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D6AF7B-4823-A647-B98C-1B8371BC9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F0422E-C782-734E-9F12-966D326A0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33068E-D587-DE49-984A-39CE49E28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9197-C62B-E041-B7A6-078879F8728D}" type="datetimeFigureOut">
              <a:rPr lang="es-EC" smtClean="0"/>
              <a:t>27/11/2023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A6C2D9-96FE-154C-90E3-F4855E4CC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991330-1BDD-ED45-9590-375FB408D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FF70-6B49-2041-A5E1-3A534BD2F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87888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5.emf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diagramDrawing" Target="../diagrams/drawing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5.emf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diagramDrawing" Target="../diagrams/drawing2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5.emf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11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025" y="4580510"/>
            <a:ext cx="4178300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"/>
          <p:cNvSpPr txBox="1"/>
          <p:nvPr/>
        </p:nvSpPr>
        <p:spPr>
          <a:xfrm>
            <a:off x="5029575" y="1841775"/>
            <a:ext cx="4241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CAN hoy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2EDA8DD-888B-F07B-4417-C72768DEB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1" t="442" r="264" b="-442"/>
          <a:stretch/>
        </p:blipFill>
        <p:spPr>
          <a:xfrm>
            <a:off x="0" y="197739"/>
            <a:ext cx="9144000" cy="439791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1BBD5F9-1CF6-74DE-1D6E-DADB0D29DE66}"/>
              </a:ext>
            </a:extLst>
          </p:cNvPr>
          <p:cNvSpPr/>
          <p:nvPr/>
        </p:nvSpPr>
        <p:spPr>
          <a:xfrm>
            <a:off x="-2" y="1749517"/>
            <a:ext cx="9144000" cy="1575093"/>
          </a:xfrm>
          <a:prstGeom prst="rect">
            <a:avLst/>
          </a:prstGeom>
          <a:solidFill>
            <a:srgbClr val="004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91C011B-F96E-0872-D55D-24842B3C8999}"/>
              </a:ext>
            </a:extLst>
          </p:cNvPr>
          <p:cNvSpPr txBox="1"/>
          <p:nvPr/>
        </p:nvSpPr>
        <p:spPr>
          <a:xfrm>
            <a:off x="0" y="1862671"/>
            <a:ext cx="9067800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000" b="1" dirty="0">
                <a:solidFill>
                  <a:schemeClr val="bg1"/>
                </a:solidFill>
                <a:effectLst/>
                <a:latin typeface="+mj-lt"/>
                <a:cs typeface="Arial Hebrew" pitchFamily="2" charset="-79"/>
              </a:rPr>
              <a:t>AGENDA FACILITACIÓN DEL COMERCIO</a:t>
            </a:r>
            <a:r>
              <a:rPr lang="es-PE" sz="3000" b="1" dirty="0">
                <a:solidFill>
                  <a:schemeClr val="bg1"/>
                </a:solidFill>
                <a:latin typeface="+mj-lt"/>
                <a:cs typeface="Arial Hebrew" pitchFamily="2" charset="-79"/>
              </a:rPr>
              <a:t> </a:t>
            </a:r>
          </a:p>
          <a:p>
            <a:pPr algn="ctr"/>
            <a:r>
              <a:rPr lang="es-PE" sz="3000" b="1" dirty="0">
                <a:solidFill>
                  <a:schemeClr val="bg1"/>
                </a:solidFill>
                <a:latin typeface="+mj-lt"/>
                <a:cs typeface="Arial Hebrew" pitchFamily="2" charset="-79"/>
              </a:rPr>
              <a:t>COMUNIDAD ANDINA</a:t>
            </a:r>
          </a:p>
          <a:p>
            <a:pPr algn="ctr"/>
            <a:endParaRPr lang="es-PE" b="1" dirty="0">
              <a:solidFill>
                <a:schemeClr val="bg1"/>
              </a:solidFill>
              <a:latin typeface="+mj-lt"/>
              <a:cs typeface="Arial Hebrew" pitchFamily="2" charset="-79"/>
            </a:endParaRPr>
          </a:p>
          <a:p>
            <a:pPr algn="r"/>
            <a:r>
              <a:rPr lang="es-PE" sz="1500" b="1" dirty="0">
                <a:solidFill>
                  <a:schemeClr val="bg1"/>
                </a:solidFill>
                <a:effectLst/>
                <a:latin typeface="+mj-lt"/>
                <a:cs typeface="Arial Hebrew" pitchFamily="2" charset="-79"/>
              </a:rPr>
              <a:t>Montevideo, 27 de noviembre de 2023. </a:t>
            </a:r>
            <a:endParaRPr lang="es-PE" sz="1500" dirty="0">
              <a:solidFill>
                <a:schemeClr val="bg1"/>
              </a:solidFill>
              <a:effectLst/>
              <a:latin typeface="+mj-lt"/>
              <a:cs typeface="Arial Hebrew" pitchFamily="2" charset="-79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62F5BAA3-B64C-0EAC-F705-D23E5B5C6555}"/>
              </a:ext>
            </a:extLst>
          </p:cNvPr>
          <p:cNvGrpSpPr/>
          <p:nvPr/>
        </p:nvGrpSpPr>
        <p:grpSpPr>
          <a:xfrm>
            <a:off x="0" y="4673489"/>
            <a:ext cx="9143998" cy="338555"/>
            <a:chOff x="0" y="4673489"/>
            <a:chExt cx="8772412" cy="338555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6E167BA8-744D-76C3-7A7E-3A958E15B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552" y="4705844"/>
              <a:ext cx="1315889" cy="295478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6582983B-3690-E26B-F721-2A542DB26C7F}"/>
                </a:ext>
              </a:extLst>
            </p:cNvPr>
            <p:cNvSpPr txBox="1"/>
            <p:nvPr/>
          </p:nvSpPr>
          <p:spPr>
            <a:xfrm>
              <a:off x="5516986" y="4673489"/>
              <a:ext cx="325542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PE" sz="1600" dirty="0">
                  <a:solidFill>
                    <a:srgbClr val="00A045"/>
                  </a:solidFill>
                </a:rPr>
                <a:t>Bolivia</a:t>
              </a:r>
              <a:r>
                <a:rPr lang="es-PE" sz="1600" dirty="0">
                  <a:solidFill>
                    <a:srgbClr val="004385"/>
                  </a:solidFill>
                </a:rPr>
                <a:t>  Colombia  </a:t>
              </a:r>
              <a:r>
                <a:rPr lang="es-PE" sz="1600" dirty="0">
                  <a:solidFill>
                    <a:srgbClr val="F26A1E"/>
                  </a:solidFill>
                </a:rPr>
                <a:t>Ecuador</a:t>
              </a:r>
              <a:r>
                <a:rPr lang="es-PE" sz="16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s-PE" sz="1600" dirty="0">
                  <a:solidFill>
                    <a:srgbClr val="EA0100"/>
                  </a:solidFill>
                </a:rPr>
                <a:t>Perú</a:t>
              </a:r>
            </a:p>
          </p:txBody>
        </p:sp>
        <p:pic>
          <p:nvPicPr>
            <p:cNvPr id="17" name="Google Shape;236;p5">
              <a:extLst>
                <a:ext uri="{FF2B5EF4-FFF2-40B4-BE49-F238E27FC236}">
                  <a16:creationId xmlns:a16="http://schemas.microsoft.com/office/drawing/2014/main" id="{391BFAAA-CAD2-8ACA-972A-70434D2586A2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673490"/>
              <a:ext cx="472966" cy="338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238;p5">
              <a:extLst>
                <a:ext uri="{FF2B5EF4-FFF2-40B4-BE49-F238E27FC236}">
                  <a16:creationId xmlns:a16="http://schemas.microsoft.com/office/drawing/2014/main" id="{3B17914A-F73C-4B49-1ABD-C5F33F169ACC}"/>
                </a:ext>
              </a:extLst>
            </p:cNvPr>
            <p:cNvSpPr txBox="1">
              <a:spLocks/>
            </p:cNvSpPr>
            <p:nvPr/>
          </p:nvSpPr>
          <p:spPr>
            <a:xfrm>
              <a:off x="111512" y="4705844"/>
              <a:ext cx="249942" cy="273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025" y="4580510"/>
            <a:ext cx="4178300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"/>
          <p:cNvSpPr txBox="1"/>
          <p:nvPr/>
        </p:nvSpPr>
        <p:spPr>
          <a:xfrm>
            <a:off x="5029575" y="1841775"/>
            <a:ext cx="4241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CAN hoy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2EDA8DD-888B-F07B-4417-C72768DEB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1" t="442" r="264" b="-442"/>
          <a:stretch/>
        </p:blipFill>
        <p:spPr>
          <a:xfrm>
            <a:off x="0" y="197739"/>
            <a:ext cx="9144000" cy="439791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1BBD5F9-1CF6-74DE-1D6E-DADB0D29DE66}"/>
              </a:ext>
            </a:extLst>
          </p:cNvPr>
          <p:cNvSpPr/>
          <p:nvPr/>
        </p:nvSpPr>
        <p:spPr>
          <a:xfrm>
            <a:off x="-2" y="1749517"/>
            <a:ext cx="9144000" cy="1575093"/>
          </a:xfrm>
          <a:prstGeom prst="rect">
            <a:avLst/>
          </a:prstGeom>
          <a:solidFill>
            <a:srgbClr val="004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91C011B-F96E-0872-D55D-24842B3C8999}"/>
              </a:ext>
            </a:extLst>
          </p:cNvPr>
          <p:cNvSpPr txBox="1"/>
          <p:nvPr/>
        </p:nvSpPr>
        <p:spPr>
          <a:xfrm>
            <a:off x="557701" y="2093461"/>
            <a:ext cx="80285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600" b="1" dirty="0">
                <a:solidFill>
                  <a:schemeClr val="bg1"/>
                </a:solidFill>
                <a:latin typeface="+mj-lt"/>
                <a:cs typeface="Arial Hebrew" pitchFamily="2" charset="-79"/>
              </a:rPr>
              <a:t>¡</a:t>
            </a:r>
            <a:r>
              <a:rPr lang="es-PE" sz="3600" b="1" dirty="0">
                <a:solidFill>
                  <a:schemeClr val="bg1"/>
                </a:solidFill>
                <a:effectLst/>
                <a:latin typeface="+mj-lt"/>
                <a:cs typeface="Arial Hebrew" pitchFamily="2" charset="-79"/>
              </a:rPr>
              <a:t>GRACIAS!</a:t>
            </a:r>
            <a:endParaRPr lang="es-PE" sz="3600" dirty="0">
              <a:solidFill>
                <a:schemeClr val="bg1"/>
              </a:solidFill>
              <a:effectLst/>
              <a:latin typeface="+mj-lt"/>
              <a:cs typeface="Arial Hebrew" pitchFamily="2" charset="-79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62F5BAA3-B64C-0EAC-F705-D23E5B5C6555}"/>
              </a:ext>
            </a:extLst>
          </p:cNvPr>
          <p:cNvGrpSpPr/>
          <p:nvPr/>
        </p:nvGrpSpPr>
        <p:grpSpPr>
          <a:xfrm>
            <a:off x="0" y="4673489"/>
            <a:ext cx="9143998" cy="338555"/>
            <a:chOff x="0" y="4673489"/>
            <a:chExt cx="8772412" cy="338555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6E167BA8-744D-76C3-7A7E-3A958E15B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552" y="4705844"/>
              <a:ext cx="1315889" cy="295478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6582983B-3690-E26B-F721-2A542DB26C7F}"/>
                </a:ext>
              </a:extLst>
            </p:cNvPr>
            <p:cNvSpPr txBox="1"/>
            <p:nvPr/>
          </p:nvSpPr>
          <p:spPr>
            <a:xfrm>
              <a:off x="5516986" y="4673489"/>
              <a:ext cx="325542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PE" sz="1600" dirty="0">
                  <a:solidFill>
                    <a:srgbClr val="00A045"/>
                  </a:solidFill>
                </a:rPr>
                <a:t>Bolivia</a:t>
              </a:r>
              <a:r>
                <a:rPr lang="es-PE" sz="1600" dirty="0">
                  <a:solidFill>
                    <a:srgbClr val="004385"/>
                  </a:solidFill>
                </a:rPr>
                <a:t>  Colombia  </a:t>
              </a:r>
              <a:r>
                <a:rPr lang="es-PE" sz="1600" dirty="0">
                  <a:solidFill>
                    <a:srgbClr val="F26A1E"/>
                  </a:solidFill>
                </a:rPr>
                <a:t>Ecuador</a:t>
              </a:r>
              <a:r>
                <a:rPr lang="es-PE" sz="16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s-PE" sz="1600" dirty="0">
                  <a:solidFill>
                    <a:srgbClr val="EA0100"/>
                  </a:solidFill>
                </a:rPr>
                <a:t>Perú</a:t>
              </a:r>
            </a:p>
          </p:txBody>
        </p:sp>
        <p:pic>
          <p:nvPicPr>
            <p:cNvPr id="17" name="Google Shape;236;p5">
              <a:extLst>
                <a:ext uri="{FF2B5EF4-FFF2-40B4-BE49-F238E27FC236}">
                  <a16:creationId xmlns:a16="http://schemas.microsoft.com/office/drawing/2014/main" id="{391BFAAA-CAD2-8ACA-972A-70434D2586A2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673490"/>
              <a:ext cx="472966" cy="338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238;p5">
              <a:extLst>
                <a:ext uri="{FF2B5EF4-FFF2-40B4-BE49-F238E27FC236}">
                  <a16:creationId xmlns:a16="http://schemas.microsoft.com/office/drawing/2014/main" id="{3B17914A-F73C-4B49-1ABD-C5F33F169ACC}"/>
                </a:ext>
              </a:extLst>
            </p:cNvPr>
            <p:cNvSpPr txBox="1">
              <a:spLocks/>
            </p:cNvSpPr>
            <p:nvPr/>
          </p:nvSpPr>
          <p:spPr>
            <a:xfrm>
              <a:off x="111512" y="4705844"/>
              <a:ext cx="249942" cy="273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8792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06C8406-6338-7F5F-CC4F-B701D3FCC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43999" cy="89867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C5017D86-8995-87C7-4F0D-3F50B3AF4A7D}"/>
              </a:ext>
            </a:extLst>
          </p:cNvPr>
          <p:cNvGrpSpPr/>
          <p:nvPr/>
        </p:nvGrpSpPr>
        <p:grpSpPr>
          <a:xfrm>
            <a:off x="1" y="4709792"/>
            <a:ext cx="2106024" cy="338554"/>
            <a:chOff x="0" y="4673490"/>
            <a:chExt cx="2020441" cy="338554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D7B39A1B-EF7A-7857-206C-BB152922B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552" y="4705844"/>
              <a:ext cx="1315889" cy="295478"/>
            </a:xfrm>
            <a:prstGeom prst="rect">
              <a:avLst/>
            </a:prstGeom>
          </p:spPr>
        </p:pic>
        <p:pic>
          <p:nvPicPr>
            <p:cNvPr id="8" name="Google Shape;236;p5">
              <a:extLst>
                <a:ext uri="{FF2B5EF4-FFF2-40B4-BE49-F238E27FC236}">
                  <a16:creationId xmlns:a16="http://schemas.microsoft.com/office/drawing/2014/main" id="{796F1206-7EC0-065F-DDB7-78460C432359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673490"/>
              <a:ext cx="472966" cy="338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238;p5">
              <a:extLst>
                <a:ext uri="{FF2B5EF4-FFF2-40B4-BE49-F238E27FC236}">
                  <a16:creationId xmlns:a16="http://schemas.microsoft.com/office/drawing/2014/main" id="{034A50EC-998C-451C-D985-7860EEE09EE2}"/>
                </a:ext>
              </a:extLst>
            </p:cNvPr>
            <p:cNvSpPr txBox="1">
              <a:spLocks/>
            </p:cNvSpPr>
            <p:nvPr/>
          </p:nvSpPr>
          <p:spPr>
            <a:xfrm>
              <a:off x="111512" y="4705844"/>
              <a:ext cx="249942" cy="273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8C693812-ED20-253D-BE9F-01DF84409AF8}"/>
              </a:ext>
            </a:extLst>
          </p:cNvPr>
          <p:cNvSpPr txBox="1"/>
          <p:nvPr/>
        </p:nvSpPr>
        <p:spPr>
          <a:xfrm>
            <a:off x="5888679" y="4804946"/>
            <a:ext cx="32123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>
                <a:solidFill>
                  <a:srgbClr val="00A045"/>
                </a:solidFill>
              </a:rPr>
              <a:t>Bolivia</a:t>
            </a:r>
            <a:r>
              <a:rPr lang="es-PE" sz="1600">
                <a:solidFill>
                  <a:srgbClr val="004385"/>
                </a:solidFill>
              </a:rPr>
              <a:t>  Colombia  </a:t>
            </a:r>
            <a:r>
              <a:rPr lang="es-PE" sz="1600">
                <a:solidFill>
                  <a:srgbClr val="F26A1E"/>
                </a:solidFill>
              </a:rPr>
              <a:t>Ecuador</a:t>
            </a:r>
            <a:r>
              <a:rPr lang="es-PE" sz="160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PE" sz="1600">
                <a:solidFill>
                  <a:srgbClr val="EA0100"/>
                </a:solidFill>
              </a:rPr>
              <a:t>Perú</a:t>
            </a:r>
            <a:endParaRPr lang="es-PE" sz="1600" dirty="0">
              <a:solidFill>
                <a:srgbClr val="EA0100"/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E8651FE-4F98-F303-373E-555DCE50161B}"/>
              </a:ext>
            </a:extLst>
          </p:cNvPr>
          <p:cNvSpPr txBox="1">
            <a:spLocks/>
          </p:cNvSpPr>
          <p:nvPr/>
        </p:nvSpPr>
        <p:spPr>
          <a:xfrm>
            <a:off x="167107" y="-332483"/>
            <a:ext cx="8809786" cy="84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1600">
                <a:ln w="0"/>
                <a:solidFill>
                  <a:srgbClr val="003C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Plan Estratégico de la Comunidad Andina sobre Facilitación del Comercio en Materia Aduanera</a:t>
            </a:r>
            <a:endParaRPr lang="es-ES" sz="1600" dirty="0">
              <a:ln w="0"/>
              <a:solidFill>
                <a:srgbClr val="003CA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999F5CD9-B0DE-3454-69A9-E2B2B37DE8FE}"/>
              </a:ext>
            </a:extLst>
          </p:cNvPr>
          <p:cNvCxnSpPr>
            <a:cxnSpLocks/>
          </p:cNvCxnSpPr>
          <p:nvPr/>
        </p:nvCxnSpPr>
        <p:spPr>
          <a:xfrm>
            <a:off x="10514750" y="6283541"/>
            <a:ext cx="458155" cy="0"/>
          </a:xfrm>
          <a:prstGeom prst="line">
            <a:avLst/>
          </a:prstGeom>
          <a:ln w="7620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Diagrama 57">
            <a:extLst>
              <a:ext uri="{FF2B5EF4-FFF2-40B4-BE49-F238E27FC236}">
                <a16:creationId xmlns:a16="http://schemas.microsoft.com/office/drawing/2014/main" id="{80C401E5-1354-E71A-3159-C435E1C8D5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2084308"/>
              </p:ext>
            </p:extLst>
          </p:nvPr>
        </p:nvGraphicFramePr>
        <p:xfrm>
          <a:off x="734397" y="539750"/>
          <a:ext cx="8131540" cy="4070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0" name="CuadroTexto 59">
            <a:extLst>
              <a:ext uri="{FF2B5EF4-FFF2-40B4-BE49-F238E27FC236}">
                <a16:creationId xmlns:a16="http://schemas.microsoft.com/office/drawing/2014/main" id="{7717B8F5-0864-116A-4501-40FCBFA3EA70}"/>
              </a:ext>
            </a:extLst>
          </p:cNvPr>
          <p:cNvSpPr txBox="1"/>
          <p:nvPr/>
        </p:nvSpPr>
        <p:spPr>
          <a:xfrm rot="10800000" flipV="1">
            <a:off x="385424" y="2125473"/>
            <a:ext cx="2309650" cy="892552"/>
          </a:xfrm>
          <a:prstGeom prst="rect">
            <a:avLst/>
          </a:prstGeom>
          <a:solidFill>
            <a:srgbClr val="0295AB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s-ES" sz="1300" b="1" i="0" u="none" strike="noStrike" baseline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,Bold"/>
              </a:rPr>
              <a:t>Ejes</a:t>
            </a:r>
            <a:r>
              <a:rPr lang="es-ES" sz="1300" i="0" u="none" strike="noStrike" baseline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,Bold"/>
              </a:rPr>
              <a:t>: 1. Facilitación del comercio exterior sustentado en una mejora continua de procesos. </a:t>
            </a:r>
            <a:endParaRPr lang="es-PE" sz="13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2FEB535A-744D-A474-4D97-B075023628F6}"/>
              </a:ext>
            </a:extLst>
          </p:cNvPr>
          <p:cNvSpPr/>
          <p:nvPr/>
        </p:nvSpPr>
        <p:spPr>
          <a:xfrm>
            <a:off x="675794" y="1204458"/>
            <a:ext cx="1728908" cy="653143"/>
          </a:xfrm>
          <a:prstGeom prst="ellipse">
            <a:avLst/>
          </a:prstGeom>
          <a:solidFill>
            <a:srgbClr val="0295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28 acciones y proyectos</a:t>
            </a:r>
            <a:endParaRPr lang="es-P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06C8406-6338-7F5F-CC4F-B701D3FCC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43999" cy="89867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C5017D86-8995-87C7-4F0D-3F50B3AF4A7D}"/>
              </a:ext>
            </a:extLst>
          </p:cNvPr>
          <p:cNvGrpSpPr/>
          <p:nvPr/>
        </p:nvGrpSpPr>
        <p:grpSpPr>
          <a:xfrm>
            <a:off x="1" y="4709792"/>
            <a:ext cx="2106024" cy="338554"/>
            <a:chOff x="0" y="4673490"/>
            <a:chExt cx="2020441" cy="338554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D7B39A1B-EF7A-7857-206C-BB152922B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552" y="4705844"/>
              <a:ext cx="1315889" cy="295478"/>
            </a:xfrm>
            <a:prstGeom prst="rect">
              <a:avLst/>
            </a:prstGeom>
          </p:spPr>
        </p:pic>
        <p:pic>
          <p:nvPicPr>
            <p:cNvPr id="8" name="Google Shape;236;p5">
              <a:extLst>
                <a:ext uri="{FF2B5EF4-FFF2-40B4-BE49-F238E27FC236}">
                  <a16:creationId xmlns:a16="http://schemas.microsoft.com/office/drawing/2014/main" id="{796F1206-7EC0-065F-DDB7-78460C432359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673490"/>
              <a:ext cx="472966" cy="338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238;p5">
              <a:extLst>
                <a:ext uri="{FF2B5EF4-FFF2-40B4-BE49-F238E27FC236}">
                  <a16:creationId xmlns:a16="http://schemas.microsoft.com/office/drawing/2014/main" id="{034A50EC-998C-451C-D985-7860EEE09EE2}"/>
                </a:ext>
              </a:extLst>
            </p:cNvPr>
            <p:cNvSpPr txBox="1">
              <a:spLocks/>
            </p:cNvSpPr>
            <p:nvPr/>
          </p:nvSpPr>
          <p:spPr>
            <a:xfrm>
              <a:off x="111512" y="4705844"/>
              <a:ext cx="249942" cy="273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8C693812-ED20-253D-BE9F-01DF84409AF8}"/>
              </a:ext>
            </a:extLst>
          </p:cNvPr>
          <p:cNvSpPr txBox="1"/>
          <p:nvPr/>
        </p:nvSpPr>
        <p:spPr>
          <a:xfrm>
            <a:off x="5888679" y="4804946"/>
            <a:ext cx="32123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dirty="0">
                <a:solidFill>
                  <a:srgbClr val="00A045"/>
                </a:solidFill>
              </a:rPr>
              <a:t>Bolivia</a:t>
            </a:r>
            <a:r>
              <a:rPr lang="es-PE" sz="1600" dirty="0">
                <a:solidFill>
                  <a:srgbClr val="004385"/>
                </a:solidFill>
              </a:rPr>
              <a:t>  Colombia  </a:t>
            </a:r>
            <a:r>
              <a:rPr lang="es-PE" sz="1600" dirty="0">
                <a:solidFill>
                  <a:srgbClr val="F26A1E"/>
                </a:solidFill>
              </a:rPr>
              <a:t>Ecuador</a:t>
            </a:r>
            <a:r>
              <a:rPr lang="es-PE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PE" sz="1600" dirty="0">
                <a:solidFill>
                  <a:srgbClr val="EA0100"/>
                </a:solidFill>
              </a:rPr>
              <a:t>Perú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E8651FE-4F98-F303-373E-555DCE50161B}"/>
              </a:ext>
            </a:extLst>
          </p:cNvPr>
          <p:cNvSpPr txBox="1">
            <a:spLocks/>
          </p:cNvSpPr>
          <p:nvPr/>
        </p:nvSpPr>
        <p:spPr>
          <a:xfrm>
            <a:off x="136002" y="-303521"/>
            <a:ext cx="8871992" cy="84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1600" dirty="0">
                <a:ln w="0"/>
                <a:solidFill>
                  <a:srgbClr val="003C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Plan Estratégico de la Comunidad Andina sobre Facilitación del Comercio en Materia Aduanera</a:t>
            </a:r>
            <a:endParaRPr lang="es-ES" sz="1600" dirty="0">
              <a:ln w="0"/>
              <a:solidFill>
                <a:srgbClr val="003CA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674C995-FC7E-693E-EBA2-801842546A1C}"/>
              </a:ext>
            </a:extLst>
          </p:cNvPr>
          <p:cNvSpPr txBox="1"/>
          <p:nvPr/>
        </p:nvSpPr>
        <p:spPr>
          <a:xfrm>
            <a:off x="1892414" y="5988542"/>
            <a:ext cx="60288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b="1">
                <a:solidFill>
                  <a:srgbClr val="2F5597"/>
                </a:solidFill>
              </a:rPr>
              <a:t>28 Proyectos - </a:t>
            </a:r>
            <a:r>
              <a:rPr lang="es-PE" sz="1800" b="0" i="0" u="none" strike="noStrike" baseline="0">
                <a:latin typeface="Arial" panose="020B0604020202020204" pitchFamily="34" charset="0"/>
              </a:rPr>
              <a:t>Plan de </a:t>
            </a:r>
            <a:r>
              <a:rPr lang="es-ES" sz="1800" b="0" i="0" u="none" strike="noStrike" baseline="0">
                <a:latin typeface="Arial" panose="020B0604020202020204" pitchFamily="34" charset="0"/>
              </a:rPr>
              <a:t>Capacitación formación aduanera, comunitaria y de comercio </a:t>
            </a:r>
            <a:r>
              <a:rPr lang="es-PE" sz="1800" b="0" i="0" u="none" strike="noStrike" baseline="0">
                <a:latin typeface="Arial" panose="020B0604020202020204" pitchFamily="34" charset="0"/>
              </a:rPr>
              <a:t>internacional.</a:t>
            </a:r>
            <a:endParaRPr lang="es-ES" sz="2000" b="1" dirty="0">
              <a:solidFill>
                <a:srgbClr val="2F5597"/>
              </a:solidFill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B979178-F744-CCD9-C453-4381C79486B1}"/>
              </a:ext>
            </a:extLst>
          </p:cNvPr>
          <p:cNvCxnSpPr>
            <a:cxnSpLocks/>
          </p:cNvCxnSpPr>
          <p:nvPr/>
        </p:nvCxnSpPr>
        <p:spPr>
          <a:xfrm>
            <a:off x="1286666" y="5456705"/>
            <a:ext cx="0" cy="826836"/>
          </a:xfrm>
          <a:prstGeom prst="line">
            <a:avLst/>
          </a:prstGeom>
          <a:ln w="762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5B5DA26-2C46-B828-4BDF-F1BB412AB6CC}"/>
              </a:ext>
            </a:extLst>
          </p:cNvPr>
          <p:cNvCxnSpPr>
            <a:cxnSpLocks/>
          </p:cNvCxnSpPr>
          <p:nvPr/>
        </p:nvCxnSpPr>
        <p:spPr>
          <a:xfrm>
            <a:off x="1286666" y="6283541"/>
            <a:ext cx="423549" cy="0"/>
          </a:xfrm>
          <a:prstGeom prst="line">
            <a:avLst/>
          </a:prstGeom>
          <a:ln w="762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999F5CD9-B0DE-3454-69A9-E2B2B37DE8FE}"/>
              </a:ext>
            </a:extLst>
          </p:cNvPr>
          <p:cNvCxnSpPr>
            <a:cxnSpLocks/>
          </p:cNvCxnSpPr>
          <p:nvPr/>
        </p:nvCxnSpPr>
        <p:spPr>
          <a:xfrm>
            <a:off x="10514750" y="6283541"/>
            <a:ext cx="458155" cy="0"/>
          </a:xfrm>
          <a:prstGeom prst="line">
            <a:avLst/>
          </a:prstGeom>
          <a:ln w="7620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68D1D19A-4F44-C260-35DE-F445DEB6C1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297295"/>
              </p:ext>
            </p:extLst>
          </p:nvPr>
        </p:nvGraphicFramePr>
        <p:xfrm>
          <a:off x="310100" y="934908"/>
          <a:ext cx="8630409" cy="3629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2" name="CuadroTexto 21">
            <a:extLst>
              <a:ext uri="{FF2B5EF4-FFF2-40B4-BE49-F238E27FC236}">
                <a16:creationId xmlns:a16="http://schemas.microsoft.com/office/drawing/2014/main" id="{4A77C6A6-FB60-7A9E-8084-CDBA19E6B210}"/>
              </a:ext>
            </a:extLst>
          </p:cNvPr>
          <p:cNvSpPr txBox="1"/>
          <p:nvPr/>
        </p:nvSpPr>
        <p:spPr>
          <a:xfrm>
            <a:off x="5888679" y="992140"/>
            <a:ext cx="3051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es-PE" sz="1000" dirty="0"/>
              <a:t>Automatización de tránsito TAC.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es-PE" sz="1000" dirty="0"/>
              <a:t>Modernización CEBAF. 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es-PE" sz="1000" dirty="0"/>
              <a:t>Fortalecer Asistencia Mutua y Cooperación entre administraciones aduaneras.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es-PE" sz="1000" dirty="0"/>
              <a:t>Cooperación y diálogo entre aduanas y otras instituciones.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863125C-138B-4D70-F824-38BE2657E871}"/>
              </a:ext>
            </a:extLst>
          </p:cNvPr>
          <p:cNvSpPr txBox="1"/>
          <p:nvPr/>
        </p:nvSpPr>
        <p:spPr>
          <a:xfrm>
            <a:off x="373711" y="3237230"/>
            <a:ext cx="3051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es-PE" sz="1000" dirty="0"/>
              <a:t>Impulsar el equipamiento de los laboratorios químicos de las  Aduanas.</a:t>
            </a:r>
          </a:p>
          <a:p>
            <a:pPr marL="171450" lvl="0" indent="-171450" algn="l">
              <a:buFont typeface="Wingdings" panose="05000000000000000000" pitchFamily="2" charset="2"/>
              <a:buChar char="ü"/>
            </a:pPr>
            <a:endParaRPr lang="es-PE" sz="1000" dirty="0"/>
          </a:p>
          <a:p>
            <a:pPr marL="171450" lvl="0" indent="-171450" algn="l">
              <a:buFont typeface="Wingdings" panose="05000000000000000000" pitchFamily="2" charset="2"/>
              <a:buChar char="ü"/>
            </a:pPr>
            <a:r>
              <a:rPr lang="es-PE" sz="1000" dirty="0"/>
              <a:t>Desarrollo de redes electrónicas para la interconexión Administraciones aduaneras que permita el intercambio de información.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18A6726-02BA-CD21-D8CE-D96BCD2790C8}"/>
              </a:ext>
            </a:extLst>
          </p:cNvPr>
          <p:cNvSpPr txBox="1"/>
          <p:nvPr/>
        </p:nvSpPr>
        <p:spPr>
          <a:xfrm>
            <a:off x="5805436" y="3135698"/>
            <a:ext cx="464448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s-PE" sz="1000" dirty="0"/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es-PE" sz="1100" dirty="0"/>
              <a:t>Sistema electrónico de envío de información </a:t>
            </a:r>
          </a:p>
          <a:p>
            <a:pPr lvl="0"/>
            <a:r>
              <a:rPr lang="es-PE" sz="1100" dirty="0"/>
              <a:t>     anticipada envíos de alto riesgo. 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es-PE" sz="1100" dirty="0"/>
              <a:t>Manual comunitario de Gestión de riesgos.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es-PE" sz="1100" dirty="0"/>
              <a:t>Mecanismo sistematizado de intercambio de</a:t>
            </a:r>
          </a:p>
          <a:p>
            <a:pPr lvl="0"/>
            <a:r>
              <a:rPr lang="es-PE" sz="1100" dirty="0"/>
              <a:t>     información en valoración aduanera.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2DD54FEA-11EC-C3F9-76E8-D42A6DCC3DBF}"/>
              </a:ext>
            </a:extLst>
          </p:cNvPr>
          <p:cNvSpPr txBox="1"/>
          <p:nvPr/>
        </p:nvSpPr>
        <p:spPr>
          <a:xfrm>
            <a:off x="626549" y="630114"/>
            <a:ext cx="78908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PE" sz="1200" b="1" i="0" u="none" strike="noStrike" spc="50" baseline="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</a:rPr>
              <a:t>Plan de </a:t>
            </a:r>
            <a:r>
              <a:rPr lang="es-ES" sz="1200" b="1" i="0" u="none" strike="noStrike" spc="50" baseline="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</a:rPr>
              <a:t>Capacitación orientado a la formación aduanera, comunitaria y de comercio </a:t>
            </a:r>
            <a:r>
              <a:rPr lang="es-PE" sz="1200" b="1" i="0" u="none" strike="noStrike" spc="50" baseline="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</a:rPr>
              <a:t>Internacional </a:t>
            </a:r>
            <a:endParaRPr lang="es-PE" sz="1200" b="1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1" name="Flecha: arriba y abajo 10">
            <a:extLst>
              <a:ext uri="{FF2B5EF4-FFF2-40B4-BE49-F238E27FC236}">
                <a16:creationId xmlns:a16="http://schemas.microsoft.com/office/drawing/2014/main" id="{A3E0001D-C4E3-2998-0291-B33AA8D08D3F}"/>
              </a:ext>
            </a:extLst>
          </p:cNvPr>
          <p:cNvSpPr/>
          <p:nvPr/>
        </p:nvSpPr>
        <p:spPr>
          <a:xfrm>
            <a:off x="7161519" y="2259106"/>
            <a:ext cx="261257" cy="522514"/>
          </a:xfrm>
          <a:prstGeom prst="up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Flecha: arriba y abajo 11">
            <a:extLst>
              <a:ext uri="{FF2B5EF4-FFF2-40B4-BE49-F238E27FC236}">
                <a16:creationId xmlns:a16="http://schemas.microsoft.com/office/drawing/2014/main" id="{3F0A5A25-6268-2731-7850-5B075DE41DCB}"/>
              </a:ext>
            </a:extLst>
          </p:cNvPr>
          <p:cNvSpPr/>
          <p:nvPr/>
        </p:nvSpPr>
        <p:spPr>
          <a:xfrm>
            <a:off x="1638369" y="2242075"/>
            <a:ext cx="261257" cy="522514"/>
          </a:xfrm>
          <a:prstGeom prst="up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Flecha: curvada hacia la izquierda 12">
            <a:extLst>
              <a:ext uri="{FF2B5EF4-FFF2-40B4-BE49-F238E27FC236}">
                <a16:creationId xmlns:a16="http://schemas.microsoft.com/office/drawing/2014/main" id="{1EF1139D-351E-D012-DAB8-91F130366555}"/>
              </a:ext>
            </a:extLst>
          </p:cNvPr>
          <p:cNvSpPr/>
          <p:nvPr/>
        </p:nvSpPr>
        <p:spPr>
          <a:xfrm rot="19506299">
            <a:off x="8600712" y="637120"/>
            <a:ext cx="211738" cy="514252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9" name="Flecha: curvada hacia la derecha 18">
            <a:extLst>
              <a:ext uri="{FF2B5EF4-FFF2-40B4-BE49-F238E27FC236}">
                <a16:creationId xmlns:a16="http://schemas.microsoft.com/office/drawing/2014/main" id="{E9834A73-301A-0AB6-E296-6090BA053BA1}"/>
              </a:ext>
            </a:extLst>
          </p:cNvPr>
          <p:cNvSpPr/>
          <p:nvPr/>
        </p:nvSpPr>
        <p:spPr>
          <a:xfrm rot="1107560">
            <a:off x="123250" y="680050"/>
            <a:ext cx="246501" cy="542922"/>
          </a:xfrm>
          <a:prstGeom prst="curved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27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upo 68">
            <a:extLst>
              <a:ext uri="{FF2B5EF4-FFF2-40B4-BE49-F238E27FC236}">
                <a16:creationId xmlns:a16="http://schemas.microsoft.com/office/drawing/2014/main" id="{DF50677D-313A-3D3F-71A8-A6D58B789651}"/>
              </a:ext>
            </a:extLst>
          </p:cNvPr>
          <p:cNvGrpSpPr/>
          <p:nvPr/>
        </p:nvGrpSpPr>
        <p:grpSpPr>
          <a:xfrm flipH="1">
            <a:off x="4649275" y="3423710"/>
            <a:ext cx="963163" cy="925095"/>
            <a:chOff x="3256974" y="3470466"/>
            <a:chExt cx="963163" cy="925095"/>
          </a:xfrm>
        </p:grpSpPr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F9247E9D-A5A4-A625-2A2D-AC0A37B36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6974" y="3513308"/>
              <a:ext cx="963163" cy="882253"/>
            </a:xfrm>
            <a:custGeom>
              <a:avLst/>
              <a:gdLst>
                <a:gd name="T0" fmla="*/ 853 w 853"/>
                <a:gd name="T1" fmla="*/ 607 h 607"/>
                <a:gd name="T2" fmla="*/ 853 w 853"/>
                <a:gd name="T3" fmla="*/ 120 h 607"/>
                <a:gd name="T4" fmla="*/ 733 w 853"/>
                <a:gd name="T5" fmla="*/ 0 h 607"/>
                <a:gd name="T6" fmla="*/ 0 w 853"/>
                <a:gd name="T7" fmla="*/ 0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3" h="607">
                  <a:moveTo>
                    <a:pt x="853" y="607"/>
                  </a:moveTo>
                  <a:cubicBezTo>
                    <a:pt x="853" y="120"/>
                    <a:pt x="853" y="120"/>
                    <a:pt x="853" y="120"/>
                  </a:cubicBezTo>
                  <a:cubicBezTo>
                    <a:pt x="853" y="54"/>
                    <a:pt x="799" y="0"/>
                    <a:pt x="73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5875" cap="flat">
              <a:solidFill>
                <a:srgbClr val="BCBEC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1" name="Oval 35">
              <a:extLst>
                <a:ext uri="{FF2B5EF4-FFF2-40B4-BE49-F238E27FC236}">
                  <a16:creationId xmlns:a16="http://schemas.microsoft.com/office/drawing/2014/main" id="{16BA5F85-2744-2C08-6428-898117190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5153" y="3470466"/>
              <a:ext cx="84855" cy="833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CED0D485-73AF-9258-FE8C-E55481D81399}"/>
              </a:ext>
            </a:extLst>
          </p:cNvPr>
          <p:cNvGrpSpPr/>
          <p:nvPr/>
        </p:nvGrpSpPr>
        <p:grpSpPr>
          <a:xfrm>
            <a:off x="3227552" y="3464888"/>
            <a:ext cx="963163" cy="925095"/>
            <a:chOff x="3256974" y="3470466"/>
            <a:chExt cx="963163" cy="925095"/>
          </a:xfrm>
        </p:grpSpPr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769241AE-D1E7-4EFD-954C-47120B7FC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6974" y="3513308"/>
              <a:ext cx="963163" cy="882253"/>
            </a:xfrm>
            <a:custGeom>
              <a:avLst/>
              <a:gdLst>
                <a:gd name="T0" fmla="*/ 853 w 853"/>
                <a:gd name="T1" fmla="*/ 607 h 607"/>
                <a:gd name="T2" fmla="*/ 853 w 853"/>
                <a:gd name="T3" fmla="*/ 120 h 607"/>
                <a:gd name="T4" fmla="*/ 733 w 853"/>
                <a:gd name="T5" fmla="*/ 0 h 607"/>
                <a:gd name="T6" fmla="*/ 0 w 853"/>
                <a:gd name="T7" fmla="*/ 0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3" h="607">
                  <a:moveTo>
                    <a:pt x="853" y="607"/>
                  </a:moveTo>
                  <a:cubicBezTo>
                    <a:pt x="853" y="120"/>
                    <a:pt x="853" y="120"/>
                    <a:pt x="853" y="120"/>
                  </a:cubicBezTo>
                  <a:cubicBezTo>
                    <a:pt x="853" y="54"/>
                    <a:pt x="799" y="0"/>
                    <a:pt x="73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5875" cap="flat">
              <a:solidFill>
                <a:srgbClr val="BCBEC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5" name="Oval 35">
              <a:extLst>
                <a:ext uri="{FF2B5EF4-FFF2-40B4-BE49-F238E27FC236}">
                  <a16:creationId xmlns:a16="http://schemas.microsoft.com/office/drawing/2014/main" id="{A4FA01EC-C642-36F4-04F1-3370A9B3B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5153" y="3470466"/>
              <a:ext cx="84855" cy="833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id="{BDD31345-7A63-C6A1-CEB0-1E80CE8179A4}"/>
              </a:ext>
            </a:extLst>
          </p:cNvPr>
          <p:cNvGrpSpPr/>
          <p:nvPr/>
        </p:nvGrpSpPr>
        <p:grpSpPr>
          <a:xfrm>
            <a:off x="4617892" y="2722190"/>
            <a:ext cx="880523" cy="1191815"/>
            <a:chOff x="4617891" y="2722189"/>
            <a:chExt cx="880523" cy="1191815"/>
          </a:xfrm>
        </p:grpSpPr>
        <p:sp>
          <p:nvSpPr>
            <p:cNvPr id="63" name="Freeform 11">
              <a:extLst>
                <a:ext uri="{FF2B5EF4-FFF2-40B4-BE49-F238E27FC236}">
                  <a16:creationId xmlns:a16="http://schemas.microsoft.com/office/drawing/2014/main" id="{83E6FCAD-F724-587F-E130-356FFA5E184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17891" y="2762670"/>
              <a:ext cx="880523" cy="1151334"/>
            </a:xfrm>
            <a:custGeom>
              <a:avLst/>
              <a:gdLst>
                <a:gd name="T0" fmla="*/ 587 w 587"/>
                <a:gd name="T1" fmla="*/ 792 h 792"/>
                <a:gd name="T2" fmla="*/ 587 w 587"/>
                <a:gd name="T3" fmla="*/ 120 h 792"/>
                <a:gd name="T4" fmla="*/ 467 w 587"/>
                <a:gd name="T5" fmla="*/ 0 h 792"/>
                <a:gd name="T6" fmla="*/ 0 w 587"/>
                <a:gd name="T7" fmla="*/ 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7" h="792">
                  <a:moveTo>
                    <a:pt x="587" y="792"/>
                  </a:moveTo>
                  <a:cubicBezTo>
                    <a:pt x="587" y="120"/>
                    <a:pt x="587" y="120"/>
                    <a:pt x="587" y="120"/>
                  </a:cubicBezTo>
                  <a:cubicBezTo>
                    <a:pt x="587" y="54"/>
                    <a:pt x="533" y="0"/>
                    <a:pt x="4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5875" cap="flat">
              <a:solidFill>
                <a:srgbClr val="BCBEC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4" name="Oval 35">
              <a:extLst>
                <a:ext uri="{FF2B5EF4-FFF2-40B4-BE49-F238E27FC236}">
                  <a16:creationId xmlns:a16="http://schemas.microsoft.com/office/drawing/2014/main" id="{04E5FDB0-3673-B170-5296-AA23D4CB3C2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982083" y="2722189"/>
              <a:ext cx="84855" cy="833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2715BAAA-B7F2-C9D4-918F-A41DCDFDDE40}"/>
              </a:ext>
            </a:extLst>
          </p:cNvPr>
          <p:cNvGrpSpPr/>
          <p:nvPr/>
        </p:nvGrpSpPr>
        <p:grpSpPr>
          <a:xfrm>
            <a:off x="4491767" y="1845456"/>
            <a:ext cx="997745" cy="1919288"/>
            <a:chOff x="4491766" y="1845455"/>
            <a:chExt cx="997745" cy="1919288"/>
          </a:xfrm>
        </p:grpSpPr>
        <p:sp>
          <p:nvSpPr>
            <p:cNvPr id="55" name="Oval 31">
              <a:extLst>
                <a:ext uri="{FF2B5EF4-FFF2-40B4-BE49-F238E27FC236}">
                  <a16:creationId xmlns:a16="http://schemas.microsoft.com/office/drawing/2014/main" id="{239ABDC6-01FF-81BC-28F3-3F1D86E89F4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491766" y="2871774"/>
              <a:ext cx="82154" cy="833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1F682CF6-F5B3-76CF-8E62-7ABF580E901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32248" y="1845455"/>
              <a:ext cx="957263" cy="1919288"/>
            </a:xfrm>
            <a:custGeom>
              <a:avLst/>
              <a:gdLst>
                <a:gd name="T0" fmla="*/ 659 w 659"/>
                <a:gd name="T1" fmla="*/ 1322 h 1322"/>
                <a:gd name="T2" fmla="*/ 659 w 659"/>
                <a:gd name="T3" fmla="*/ 120 h 1322"/>
                <a:gd name="T4" fmla="*/ 540 w 659"/>
                <a:gd name="T5" fmla="*/ 0 h 1322"/>
                <a:gd name="T6" fmla="*/ 0 w 659"/>
                <a:gd name="T7" fmla="*/ 0 h 1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9" h="1322">
                  <a:moveTo>
                    <a:pt x="659" y="1322"/>
                  </a:moveTo>
                  <a:cubicBezTo>
                    <a:pt x="659" y="120"/>
                    <a:pt x="659" y="120"/>
                    <a:pt x="659" y="120"/>
                  </a:cubicBezTo>
                  <a:cubicBezTo>
                    <a:pt x="659" y="54"/>
                    <a:pt x="605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5875" cap="flat">
              <a:solidFill>
                <a:srgbClr val="BCBEC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sp>
        <p:nvSpPr>
          <p:cNvPr id="17" name="2 Marcador de contenido">
            <a:extLst>
              <a:ext uri="{FF2B5EF4-FFF2-40B4-BE49-F238E27FC236}">
                <a16:creationId xmlns:a16="http://schemas.microsoft.com/office/drawing/2014/main" id="{20C3CAB8-104B-3C47-A7CC-C48F2C33A839}"/>
              </a:ext>
            </a:extLst>
          </p:cNvPr>
          <p:cNvSpPr txBox="1">
            <a:spLocks/>
          </p:cNvSpPr>
          <p:nvPr/>
        </p:nvSpPr>
        <p:spPr>
          <a:xfrm>
            <a:off x="205664" y="802844"/>
            <a:ext cx="8662571" cy="3970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200" b="1" dirty="0">
                <a:solidFill>
                  <a:srgbClr val="0295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INTERCOM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2C1815E2-A3BA-169A-AAE0-5ECA2C7E0FB5}"/>
              </a:ext>
            </a:extLst>
          </p:cNvPr>
          <p:cNvGrpSpPr/>
          <p:nvPr/>
        </p:nvGrpSpPr>
        <p:grpSpPr>
          <a:xfrm>
            <a:off x="3437107" y="1841286"/>
            <a:ext cx="997745" cy="1919288"/>
            <a:chOff x="3437106" y="1841285"/>
            <a:chExt cx="997745" cy="1919288"/>
          </a:xfrm>
        </p:grpSpPr>
        <p:sp>
          <p:nvSpPr>
            <p:cNvPr id="15" name="Oval 31">
              <a:extLst>
                <a:ext uri="{FF2B5EF4-FFF2-40B4-BE49-F238E27FC236}">
                  <a16:creationId xmlns:a16="http://schemas.microsoft.com/office/drawing/2014/main" id="{B00E6C1D-35A2-4ACD-8FC6-5598EECDA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2697" y="2867604"/>
              <a:ext cx="82154" cy="833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FF51798A-7945-4766-A398-55333ADDC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106" y="1841285"/>
              <a:ext cx="957263" cy="1919288"/>
            </a:xfrm>
            <a:custGeom>
              <a:avLst/>
              <a:gdLst>
                <a:gd name="T0" fmla="*/ 659 w 659"/>
                <a:gd name="T1" fmla="*/ 1322 h 1322"/>
                <a:gd name="T2" fmla="*/ 659 w 659"/>
                <a:gd name="T3" fmla="*/ 120 h 1322"/>
                <a:gd name="T4" fmla="*/ 540 w 659"/>
                <a:gd name="T5" fmla="*/ 0 h 1322"/>
                <a:gd name="T6" fmla="*/ 0 w 659"/>
                <a:gd name="T7" fmla="*/ 0 h 1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9" h="1322">
                  <a:moveTo>
                    <a:pt x="659" y="1322"/>
                  </a:moveTo>
                  <a:cubicBezTo>
                    <a:pt x="659" y="120"/>
                    <a:pt x="659" y="120"/>
                    <a:pt x="659" y="120"/>
                  </a:cubicBezTo>
                  <a:cubicBezTo>
                    <a:pt x="659" y="54"/>
                    <a:pt x="605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5875" cap="flat">
              <a:solidFill>
                <a:srgbClr val="BCBEC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90E0AD2A-FC49-3010-9AD0-C203FCDA4D11}"/>
              </a:ext>
            </a:extLst>
          </p:cNvPr>
          <p:cNvGrpSpPr/>
          <p:nvPr/>
        </p:nvGrpSpPr>
        <p:grpSpPr>
          <a:xfrm>
            <a:off x="3427219" y="2722190"/>
            <a:ext cx="880523" cy="1191815"/>
            <a:chOff x="3427218" y="2722189"/>
            <a:chExt cx="880523" cy="1191815"/>
          </a:xfrm>
        </p:grpSpPr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A031BF10-1977-4446-A8B1-5CCCE639D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218" y="2762670"/>
              <a:ext cx="880523" cy="1151334"/>
            </a:xfrm>
            <a:custGeom>
              <a:avLst/>
              <a:gdLst>
                <a:gd name="T0" fmla="*/ 587 w 587"/>
                <a:gd name="T1" fmla="*/ 792 h 792"/>
                <a:gd name="T2" fmla="*/ 587 w 587"/>
                <a:gd name="T3" fmla="*/ 120 h 792"/>
                <a:gd name="T4" fmla="*/ 467 w 587"/>
                <a:gd name="T5" fmla="*/ 0 h 792"/>
                <a:gd name="T6" fmla="*/ 0 w 587"/>
                <a:gd name="T7" fmla="*/ 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7" h="792">
                  <a:moveTo>
                    <a:pt x="587" y="792"/>
                  </a:moveTo>
                  <a:cubicBezTo>
                    <a:pt x="587" y="120"/>
                    <a:pt x="587" y="120"/>
                    <a:pt x="587" y="120"/>
                  </a:cubicBezTo>
                  <a:cubicBezTo>
                    <a:pt x="587" y="54"/>
                    <a:pt x="533" y="0"/>
                    <a:pt x="4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5875" cap="flat">
              <a:solidFill>
                <a:srgbClr val="BCBEC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3" name="Oval 35">
              <a:extLst>
                <a:ext uri="{FF2B5EF4-FFF2-40B4-BE49-F238E27FC236}">
                  <a16:creationId xmlns:a16="http://schemas.microsoft.com/office/drawing/2014/main" id="{34A72CA5-0B4E-44B5-91D9-BD9DE5CA2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6049" y="2722189"/>
              <a:ext cx="84855" cy="833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grpSp>
        <p:nvGrpSpPr>
          <p:cNvPr id="28" name="组合 73">
            <a:extLst>
              <a:ext uri="{FF2B5EF4-FFF2-40B4-BE49-F238E27FC236}">
                <a16:creationId xmlns:a16="http://schemas.microsoft.com/office/drawing/2014/main" id="{8AE00B90-DA0C-4F30-BA40-90A7BEB61D19}"/>
              </a:ext>
            </a:extLst>
          </p:cNvPr>
          <p:cNvGrpSpPr/>
          <p:nvPr/>
        </p:nvGrpSpPr>
        <p:grpSpPr>
          <a:xfrm>
            <a:off x="459428" y="2374352"/>
            <a:ext cx="2516795" cy="734571"/>
            <a:chOff x="8636498" y="1464535"/>
            <a:chExt cx="2520771" cy="979426"/>
          </a:xfrm>
        </p:grpSpPr>
        <p:sp>
          <p:nvSpPr>
            <p:cNvPr id="29" name="矩形 74">
              <a:extLst>
                <a:ext uri="{FF2B5EF4-FFF2-40B4-BE49-F238E27FC236}">
                  <a16:creationId xmlns:a16="http://schemas.microsoft.com/office/drawing/2014/main" id="{B59765D9-0FDC-49DE-91A7-A92DB8FACC06}"/>
                </a:ext>
              </a:extLst>
            </p:cNvPr>
            <p:cNvSpPr/>
            <p:nvPr/>
          </p:nvSpPr>
          <p:spPr>
            <a:xfrm>
              <a:off x="8636498" y="1766854"/>
              <a:ext cx="2342776" cy="677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PE" sz="900" dirty="0">
                  <a:latin typeface="Arial" panose="020B0604020202020204" pitchFamily="34" charset="0"/>
                  <a:cs typeface="Arial" panose="020B0604020202020204" pitchFamily="34" charset="0"/>
                </a:rPr>
                <a:t>No necesita ser instalado en ninguna plataforma informática de los Países Miembros</a:t>
              </a:r>
              <a:r>
                <a:rPr lang="en-US" altLang="zh-CN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兰亭准黑_GBK" panose="02000000000000000000" pitchFamily="2" charset="-122"/>
                  <a:ea typeface="方正兰亭准黑_GBK" panose="02000000000000000000" pitchFamily="2" charset="-122"/>
                  <a:cs typeface="Segoe UI Semilight" panose="020B0402040204020203" pitchFamily="34" charset="0"/>
                </a:rPr>
                <a:t>.</a:t>
              </a:r>
            </a:p>
          </p:txBody>
        </p:sp>
        <p:sp>
          <p:nvSpPr>
            <p:cNvPr id="30" name="矩形 75">
              <a:extLst>
                <a:ext uri="{FF2B5EF4-FFF2-40B4-BE49-F238E27FC236}">
                  <a16:creationId xmlns:a16="http://schemas.microsoft.com/office/drawing/2014/main" id="{477A6AE6-FB9D-4CBE-B395-7966486F0C5C}"/>
                </a:ext>
              </a:extLst>
            </p:cNvPr>
            <p:cNvSpPr/>
            <p:nvPr/>
          </p:nvSpPr>
          <p:spPr>
            <a:xfrm>
              <a:off x="10035961" y="1464535"/>
              <a:ext cx="112130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PE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No invasivo</a:t>
              </a:r>
              <a:endParaRPr lang="zh-CN" altLang="en-US" sz="788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</p:grpSp>
      <p:grpSp>
        <p:nvGrpSpPr>
          <p:cNvPr id="31" name="组合 76">
            <a:extLst>
              <a:ext uri="{FF2B5EF4-FFF2-40B4-BE49-F238E27FC236}">
                <a16:creationId xmlns:a16="http://schemas.microsoft.com/office/drawing/2014/main" id="{DFBE0CF0-C5AE-4867-AA75-0F2D2BBED703}"/>
              </a:ext>
            </a:extLst>
          </p:cNvPr>
          <p:cNvGrpSpPr/>
          <p:nvPr/>
        </p:nvGrpSpPr>
        <p:grpSpPr>
          <a:xfrm>
            <a:off x="458224" y="1178944"/>
            <a:ext cx="2849708" cy="1156604"/>
            <a:chOff x="8548024" y="1397737"/>
            <a:chExt cx="2929754" cy="1830143"/>
          </a:xfrm>
        </p:grpSpPr>
        <p:sp>
          <p:nvSpPr>
            <p:cNvPr id="32" name="矩形 77">
              <a:extLst>
                <a:ext uri="{FF2B5EF4-FFF2-40B4-BE49-F238E27FC236}">
                  <a16:creationId xmlns:a16="http://schemas.microsoft.com/office/drawing/2014/main" id="{4348630B-9CEF-4C80-B3DB-1ECA1724CB11}"/>
                </a:ext>
              </a:extLst>
            </p:cNvPr>
            <p:cNvSpPr/>
            <p:nvPr/>
          </p:nvSpPr>
          <p:spPr>
            <a:xfrm>
              <a:off x="8548024" y="1766856"/>
              <a:ext cx="2404779" cy="1461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PE" sz="900" dirty="0">
                  <a:latin typeface="Arial" panose="020B0604020202020204" pitchFamily="34" charset="0"/>
                  <a:cs typeface="Arial" panose="020B0604020202020204" pitchFamily="34" charset="0"/>
                </a:rPr>
                <a:t>Se plantea una solución tecnológica que facilite y promueva el intercambio de documentos de comercio exterior e integre los diversos sistemas de los Países Miembros, siguiendo parámetros de modularidad y escalabilidad.</a:t>
              </a:r>
              <a:endPara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  <a:cs typeface="Segoe UI Semilight" panose="020B0402040204020203" pitchFamily="34" charset="0"/>
              </a:endParaRPr>
            </a:p>
          </p:txBody>
        </p:sp>
        <p:sp>
          <p:nvSpPr>
            <p:cNvPr id="33" name="矩形 78">
              <a:extLst>
                <a:ext uri="{FF2B5EF4-FFF2-40B4-BE49-F238E27FC236}">
                  <a16:creationId xmlns:a16="http://schemas.microsoft.com/office/drawing/2014/main" id="{9C965B50-876B-439C-8D69-3D18FB992B90}"/>
                </a:ext>
              </a:extLst>
            </p:cNvPr>
            <p:cNvSpPr/>
            <p:nvPr/>
          </p:nvSpPr>
          <p:spPr>
            <a:xfrm>
              <a:off x="9243470" y="1397737"/>
              <a:ext cx="2234308" cy="401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PE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Tecnología Integradora </a:t>
              </a:r>
              <a:endParaRPr lang="zh-CN" altLang="en-US" sz="788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</p:grpSp>
      <p:grpSp>
        <p:nvGrpSpPr>
          <p:cNvPr id="34" name="组合 79">
            <a:extLst>
              <a:ext uri="{FF2B5EF4-FFF2-40B4-BE49-F238E27FC236}">
                <a16:creationId xmlns:a16="http://schemas.microsoft.com/office/drawing/2014/main" id="{87C7D585-4AD2-470E-87EF-5135D76953F8}"/>
              </a:ext>
            </a:extLst>
          </p:cNvPr>
          <p:cNvGrpSpPr/>
          <p:nvPr/>
        </p:nvGrpSpPr>
        <p:grpSpPr>
          <a:xfrm>
            <a:off x="6120935" y="3292081"/>
            <a:ext cx="2600412" cy="1154163"/>
            <a:chOff x="8548025" y="1459078"/>
            <a:chExt cx="2534649" cy="1538882"/>
          </a:xfrm>
        </p:grpSpPr>
        <p:sp>
          <p:nvSpPr>
            <p:cNvPr id="35" name="矩形 80">
              <a:extLst>
                <a:ext uri="{FF2B5EF4-FFF2-40B4-BE49-F238E27FC236}">
                  <a16:creationId xmlns:a16="http://schemas.microsoft.com/office/drawing/2014/main" id="{404ADE78-C556-441B-8198-1D78757DF712}"/>
                </a:ext>
              </a:extLst>
            </p:cNvPr>
            <p:cNvSpPr/>
            <p:nvPr/>
          </p:nvSpPr>
          <p:spPr>
            <a:xfrm>
              <a:off x="8548025" y="1766855"/>
              <a:ext cx="2534649" cy="1231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PE" sz="900" dirty="0">
                  <a:latin typeface="Arial" panose="020B0604020202020204" pitchFamily="34" charset="0"/>
                  <a:cs typeface="Arial" panose="020B0604020202020204" pitchFamily="34" charset="0"/>
                </a:rPr>
                <a:t>La adopción de acuerdos y la puesta en marcha de la INTERCOM permitirá transmitir documentos de comercio exterior de forma rápida y ordenada, agilizando el comercio intracomunitario al reducir los tiempos en trámites aduaneros.</a:t>
              </a:r>
              <a:endPara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  <a:cs typeface="Segoe UI Semilight" panose="020B0402040204020203" pitchFamily="34" charset="0"/>
              </a:endParaRPr>
            </a:p>
          </p:txBody>
        </p:sp>
        <p:sp>
          <p:nvSpPr>
            <p:cNvPr id="36" name="矩形 81">
              <a:extLst>
                <a:ext uri="{FF2B5EF4-FFF2-40B4-BE49-F238E27FC236}">
                  <a16:creationId xmlns:a16="http://schemas.microsoft.com/office/drawing/2014/main" id="{B56F0745-3FF3-484C-BDB8-6F0EDAA646E7}"/>
                </a:ext>
              </a:extLst>
            </p:cNvPr>
            <p:cNvSpPr/>
            <p:nvPr/>
          </p:nvSpPr>
          <p:spPr>
            <a:xfrm>
              <a:off x="8548025" y="1459078"/>
              <a:ext cx="135620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PE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Agilidad y Orden</a:t>
              </a:r>
              <a:endParaRPr lang="zh-CN" altLang="en-US" sz="788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</p:grpSp>
      <p:grpSp>
        <p:nvGrpSpPr>
          <p:cNvPr id="37" name="组合 82">
            <a:extLst>
              <a:ext uri="{FF2B5EF4-FFF2-40B4-BE49-F238E27FC236}">
                <a16:creationId xmlns:a16="http://schemas.microsoft.com/office/drawing/2014/main" id="{A459B0BA-7A31-441C-BAEA-C623F8176D49}"/>
              </a:ext>
            </a:extLst>
          </p:cNvPr>
          <p:cNvGrpSpPr/>
          <p:nvPr/>
        </p:nvGrpSpPr>
        <p:grpSpPr>
          <a:xfrm>
            <a:off x="6120936" y="1179740"/>
            <a:ext cx="2623393" cy="1026914"/>
            <a:chOff x="8647090" y="1486690"/>
            <a:chExt cx="2486420" cy="1369217"/>
          </a:xfrm>
        </p:grpSpPr>
        <p:sp>
          <p:nvSpPr>
            <p:cNvPr id="38" name="矩形 83">
              <a:extLst>
                <a:ext uri="{FF2B5EF4-FFF2-40B4-BE49-F238E27FC236}">
                  <a16:creationId xmlns:a16="http://schemas.microsoft.com/office/drawing/2014/main" id="{8E37B48C-4C97-40BD-8CBD-5AB71DD4E2CE}"/>
                </a:ext>
              </a:extLst>
            </p:cNvPr>
            <p:cNvSpPr/>
            <p:nvPr/>
          </p:nvSpPr>
          <p:spPr>
            <a:xfrm>
              <a:off x="8647090" y="1809468"/>
              <a:ext cx="2486420" cy="1046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PE" sz="900" dirty="0">
                  <a:latin typeface="Arial" panose="020B0604020202020204" pitchFamily="34" charset="0"/>
                  <a:cs typeface="Arial" panose="020B0604020202020204" pitchFamily="34" charset="0"/>
                </a:rPr>
                <a:t>Proyecto de Cooperación con la Comunidad Andina de Fomento (CAF), que propone permitir el intercambio de información entre los 4 Países Miembros y que dicho intercambio sea sostenido en el mediano y largo plazo.</a:t>
              </a:r>
              <a:endPara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  <a:cs typeface="Segoe UI Semilight" panose="020B0402040204020203" pitchFamily="34" charset="0"/>
              </a:endParaRPr>
            </a:p>
          </p:txBody>
        </p:sp>
        <p:sp>
          <p:nvSpPr>
            <p:cNvPr id="39" name="矩形 84">
              <a:extLst>
                <a:ext uri="{FF2B5EF4-FFF2-40B4-BE49-F238E27FC236}">
                  <a16:creationId xmlns:a16="http://schemas.microsoft.com/office/drawing/2014/main" id="{FA12A676-7D74-4337-9C02-82901EE6325E}"/>
                </a:ext>
              </a:extLst>
            </p:cNvPr>
            <p:cNvSpPr/>
            <p:nvPr/>
          </p:nvSpPr>
          <p:spPr>
            <a:xfrm>
              <a:off x="8647090" y="1486690"/>
              <a:ext cx="201808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PE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Implementación</a:t>
              </a:r>
              <a:endParaRPr lang="zh-CN" altLang="en-US" sz="788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</p:grpSp>
      <p:grpSp>
        <p:nvGrpSpPr>
          <p:cNvPr id="40" name="组合 85">
            <a:extLst>
              <a:ext uri="{FF2B5EF4-FFF2-40B4-BE49-F238E27FC236}">
                <a16:creationId xmlns:a16="http://schemas.microsoft.com/office/drawing/2014/main" id="{49870946-8858-4F84-AAB9-6BD6428BEA8A}"/>
              </a:ext>
            </a:extLst>
          </p:cNvPr>
          <p:cNvGrpSpPr/>
          <p:nvPr/>
        </p:nvGrpSpPr>
        <p:grpSpPr>
          <a:xfrm>
            <a:off x="6113831" y="2243334"/>
            <a:ext cx="2607517" cy="1012065"/>
            <a:chOff x="8548026" y="1494440"/>
            <a:chExt cx="2872822" cy="1349419"/>
          </a:xfrm>
        </p:grpSpPr>
        <p:sp>
          <p:nvSpPr>
            <p:cNvPr id="41" name="矩形 86">
              <a:extLst>
                <a:ext uri="{FF2B5EF4-FFF2-40B4-BE49-F238E27FC236}">
                  <a16:creationId xmlns:a16="http://schemas.microsoft.com/office/drawing/2014/main" id="{87659768-0638-49D1-8843-7ADC6D1D473E}"/>
                </a:ext>
              </a:extLst>
            </p:cNvPr>
            <p:cNvSpPr/>
            <p:nvPr/>
          </p:nvSpPr>
          <p:spPr>
            <a:xfrm>
              <a:off x="8555854" y="1797420"/>
              <a:ext cx="2864994" cy="1046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PE" sz="900" dirty="0">
                  <a:latin typeface="Arial" panose="020B0604020202020204" pitchFamily="34" charset="0"/>
                  <a:cs typeface="Arial" panose="020B0604020202020204" pitchFamily="34" charset="0"/>
                </a:rPr>
                <a:t>Los códigos fuentes son de propiedad de la SGCAN, lo cual permitiría más adelante no solo actualizar dicha plataforma, sino además poder agregar otros documentos a intercambiar.</a:t>
              </a:r>
              <a:endPara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  <a:cs typeface="Segoe UI Semilight" panose="020B0402040204020203" pitchFamily="34" charset="0"/>
              </a:endParaRPr>
            </a:p>
          </p:txBody>
        </p:sp>
        <p:sp>
          <p:nvSpPr>
            <p:cNvPr id="42" name="矩形 87">
              <a:extLst>
                <a:ext uri="{FF2B5EF4-FFF2-40B4-BE49-F238E27FC236}">
                  <a16:creationId xmlns:a16="http://schemas.microsoft.com/office/drawing/2014/main" id="{E65A5F63-CF02-4504-97D0-F153609EEB8D}"/>
                </a:ext>
              </a:extLst>
            </p:cNvPr>
            <p:cNvSpPr/>
            <p:nvPr/>
          </p:nvSpPr>
          <p:spPr>
            <a:xfrm>
              <a:off x="8548026" y="1494440"/>
              <a:ext cx="19895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PE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Propietario</a:t>
              </a:r>
              <a:endParaRPr lang="zh-CN" altLang="en-US" sz="788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</p:grpSp>
      <p:grpSp>
        <p:nvGrpSpPr>
          <p:cNvPr id="43" name="组合 88">
            <a:extLst>
              <a:ext uri="{FF2B5EF4-FFF2-40B4-BE49-F238E27FC236}">
                <a16:creationId xmlns:a16="http://schemas.microsoft.com/office/drawing/2014/main" id="{9B6CB419-0A00-43CD-A218-141637FB1CA8}"/>
              </a:ext>
            </a:extLst>
          </p:cNvPr>
          <p:cNvGrpSpPr/>
          <p:nvPr/>
        </p:nvGrpSpPr>
        <p:grpSpPr>
          <a:xfrm>
            <a:off x="458473" y="3324362"/>
            <a:ext cx="2763254" cy="875780"/>
            <a:chOff x="8548024" y="1521067"/>
            <a:chExt cx="2936111" cy="1167707"/>
          </a:xfrm>
        </p:grpSpPr>
        <p:sp>
          <p:nvSpPr>
            <p:cNvPr id="44" name="矩形 89">
              <a:extLst>
                <a:ext uri="{FF2B5EF4-FFF2-40B4-BE49-F238E27FC236}">
                  <a16:creationId xmlns:a16="http://schemas.microsoft.com/office/drawing/2014/main" id="{F1E7614E-554F-4758-88DF-A673290A5036}"/>
                </a:ext>
              </a:extLst>
            </p:cNvPr>
            <p:cNvSpPr/>
            <p:nvPr/>
          </p:nvSpPr>
          <p:spPr>
            <a:xfrm>
              <a:off x="8548024" y="1826999"/>
              <a:ext cx="2486420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base"/>
              <a:r>
                <a:rPr lang="es-419" sz="900" dirty="0">
                  <a:latin typeface="Arial" panose="020B0604020202020204" pitchFamily="34" charset="0"/>
                  <a:cs typeface="Arial" panose="020B0604020202020204" pitchFamily="34" charset="0"/>
                </a:rPr>
                <a:t>El proyecto utiliza estándares internacionales como el Modelo de Datos de la Organización Mundial de Aduanas (MDOMA), </a:t>
              </a:r>
              <a:r>
                <a:rPr lang="es-419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ePhyto</a:t>
              </a:r>
              <a:r>
                <a:rPr lang="es-419" sz="900" dirty="0">
                  <a:latin typeface="Arial" panose="020B0604020202020204" pitchFamily="34" charset="0"/>
                  <a:cs typeface="Arial" panose="020B0604020202020204" pitchFamily="34" charset="0"/>
                </a:rPr>
                <a:t> y de ALADI </a:t>
              </a:r>
              <a:endParaRPr lang="es-PE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矩形 90">
              <a:extLst>
                <a:ext uri="{FF2B5EF4-FFF2-40B4-BE49-F238E27FC236}">
                  <a16:creationId xmlns:a16="http://schemas.microsoft.com/office/drawing/2014/main" id="{DAB27287-66BF-4D20-9114-76180B1EAEB4}"/>
                </a:ext>
              </a:extLst>
            </p:cNvPr>
            <p:cNvSpPr/>
            <p:nvPr/>
          </p:nvSpPr>
          <p:spPr>
            <a:xfrm>
              <a:off x="8997715" y="1521067"/>
              <a:ext cx="2486420" cy="338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419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Estándares internacionales</a:t>
              </a:r>
              <a:endParaRPr lang="zh-CN" altLang="en-US" sz="788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准黑_GBK" panose="02000000000000000000" pitchFamily="2" charset="-122"/>
                <a:ea typeface="方正兰亭准黑_GBK" panose="02000000000000000000" pitchFamily="2" charset="-122"/>
              </a:endParaRPr>
            </a:p>
          </p:txBody>
        </p:sp>
      </p:grpSp>
      <p:sp>
        <p:nvSpPr>
          <p:cNvPr id="46" name="Oval 19">
            <a:extLst>
              <a:ext uri="{FF2B5EF4-FFF2-40B4-BE49-F238E27FC236}">
                <a16:creationId xmlns:a16="http://schemas.microsoft.com/office/drawing/2014/main" id="{6FE33189-6D64-4F1A-91BE-AA9366B46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7841" y="3605036"/>
            <a:ext cx="1071563" cy="1072753"/>
          </a:xfrm>
          <a:prstGeom prst="ellipse">
            <a:avLst/>
          </a:prstGeom>
          <a:solidFill>
            <a:srgbClr val="0295AB"/>
          </a:solidFill>
          <a:ln>
            <a:noFill/>
          </a:ln>
          <a:effectLst>
            <a:outerShdw blurRad="241300" dist="63500" dir="5400000" algn="t" rotWithShape="0">
              <a:prstClr val="black">
                <a:alpha val="28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 dirty="0">
              <a:solidFill>
                <a:prstClr val="black"/>
              </a:solidFill>
            </a:endParaRPr>
          </a:p>
        </p:txBody>
      </p:sp>
      <p:sp>
        <p:nvSpPr>
          <p:cNvPr id="47" name="矩形 96">
            <a:extLst>
              <a:ext uri="{FF2B5EF4-FFF2-40B4-BE49-F238E27FC236}">
                <a16:creationId xmlns:a16="http://schemas.microsoft.com/office/drawing/2014/main" id="{31B6FA31-7905-4497-A962-9C6ECB5B9E58}"/>
              </a:ext>
            </a:extLst>
          </p:cNvPr>
          <p:cNvSpPr/>
          <p:nvPr/>
        </p:nvSpPr>
        <p:spPr>
          <a:xfrm>
            <a:off x="3956085" y="3799246"/>
            <a:ext cx="11108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altLang="zh-CN" b="1" dirty="0">
                <a:solidFill>
                  <a:schemeClr val="bg1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Segoe UI Semilight" panose="020B0402040204020203" pitchFamily="34" charset="0"/>
              </a:rPr>
              <a:t>Premisas del Proyecto</a:t>
            </a:r>
            <a:endParaRPr lang="zh-CN" altLang="en-US" b="1" dirty="0">
              <a:solidFill>
                <a:schemeClr val="bg1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  <a:cs typeface="Segoe UI Semilight" panose="020B0402040204020203" pitchFamily="34" charset="0"/>
            </a:endParaRPr>
          </a:p>
        </p:txBody>
      </p:sp>
      <p:pic>
        <p:nvPicPr>
          <p:cNvPr id="48" name="Imagen 47" descr="https://sites.google.com/site/derechoalapropiedadpri/_/rsrc/1472844769713/derecho-a-la-propiedad-privada/como-mitigar-la-necesidad-de-invadir-una-propiedad-privada/propiedad_privada.jpg">
            <a:extLst>
              <a:ext uri="{FF2B5EF4-FFF2-40B4-BE49-F238E27FC236}">
                <a16:creationId xmlns:a16="http://schemas.microsoft.com/office/drawing/2014/main" id="{9373D2DA-427D-4B46-BBD8-8AC037EAF457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43" b="93571" l="19643" r="78929">
                        <a14:foregroundMark x1="23929" y1="47143" x2="23929" y2="47143"/>
                        <a14:foregroundMark x1="23929" y1="43571" x2="56071" y2="9643"/>
                        <a14:foregroundMark x1="56071" y1="9643" x2="57143" y2="61071"/>
                        <a14:foregroundMark x1="57143" y1="61071" x2="19643" y2="40000"/>
                        <a14:foregroundMark x1="24643" y1="45000" x2="70714" y2="52143"/>
                        <a14:foregroundMark x1="70714" y1="52143" x2="58571" y2="4643"/>
                        <a14:foregroundMark x1="58571" y1="4643" x2="22500" y2="30000"/>
                        <a14:foregroundMark x1="22500" y1="30000" x2="23214" y2="36786"/>
                        <a14:foregroundMark x1="37143" y1="59643" x2="59643" y2="63929"/>
                        <a14:foregroundMark x1="47500" y1="65000" x2="66071" y2="52143"/>
                        <a14:foregroundMark x1="61071" y1="38571" x2="61071" y2="38571"/>
                        <a14:foregroundMark x1="50714" y1="26071" x2="50714" y2="26071"/>
                        <a14:foregroundMark x1="68571" y1="25714" x2="68571" y2="25714"/>
                        <a14:foregroundMark x1="78929" y1="30357" x2="76786" y2="30000"/>
                        <a14:foregroundMark x1="46071" y1="75714" x2="46071" y2="75714"/>
                        <a14:foregroundMark x1="45000" y1="82143" x2="45000" y2="82143"/>
                        <a14:foregroundMark x1="38929" y1="85000" x2="38929" y2="85000"/>
                        <a14:foregroundMark x1="43214" y1="89643" x2="43214" y2="89643"/>
                        <a14:foregroundMark x1="54643" y1="92857" x2="54643" y2="92857"/>
                        <a14:foregroundMark x1="60000" y1="87857" x2="60000" y2="87857"/>
                        <a14:foregroundMark x1="26429" y1="93571" x2="26429" y2="93571"/>
                        <a14:foregroundMark x1="56429" y1="89286" x2="56429" y2="89286"/>
                        <a14:foregroundMark x1="70714" y1="89643" x2="70714" y2="89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8" r="15357" b="32143"/>
          <a:stretch/>
        </p:blipFill>
        <p:spPr bwMode="auto">
          <a:xfrm>
            <a:off x="2848243" y="2399705"/>
            <a:ext cx="753855" cy="6929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C2F58EDD-03ED-466F-9B5E-DE5F3D054D69}"/>
              </a:ext>
            </a:extLst>
          </p:cNvPr>
          <p:cNvPicPr/>
          <p:nvPr/>
        </p:nvPicPr>
        <p:blipFill rotWithShape="1">
          <a:blip r:embed="rId5"/>
          <a:srcRect l="27112"/>
          <a:stretch/>
        </p:blipFill>
        <p:spPr bwMode="auto">
          <a:xfrm>
            <a:off x="2929265" y="3328710"/>
            <a:ext cx="564129" cy="753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Imagen 49" descr="Software Propietario: Significado, Historia, Restricciones y Ejemplos">
            <a:extLst>
              <a:ext uri="{FF2B5EF4-FFF2-40B4-BE49-F238E27FC236}">
                <a16:creationId xmlns:a16="http://schemas.microsoft.com/office/drawing/2014/main" id="{F1AE852C-0D96-47DA-9094-CFBD50C5E8D2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1" t="5116" r="12865" b="4222"/>
          <a:stretch/>
        </p:blipFill>
        <p:spPr bwMode="auto">
          <a:xfrm>
            <a:off x="5357802" y="2446707"/>
            <a:ext cx="504805" cy="5277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572865A0-CE8F-45D9-AE90-54E77323D696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879543" y="1522793"/>
            <a:ext cx="966827" cy="569806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E89CE349-D359-4282-A97A-1B037B25D4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4340" y="3274222"/>
            <a:ext cx="658956" cy="659973"/>
          </a:xfrm>
          <a:prstGeom prst="rect">
            <a:avLst/>
          </a:prstGeom>
        </p:spPr>
      </p:pic>
      <p:pic>
        <p:nvPicPr>
          <p:cNvPr id="51" name="Imagen 50" descr="Mediano Plazo PNG Imágenes Transparentes | Vectores y Archivos PSD |  Descarga Gratuita en Pngtree">
            <a:extLst>
              <a:ext uri="{FF2B5EF4-FFF2-40B4-BE49-F238E27FC236}">
                <a16:creationId xmlns:a16="http://schemas.microsoft.com/office/drawing/2014/main" id="{F581C084-1DAE-4B78-8145-D290F0E879AB}"/>
              </a:ext>
            </a:extLst>
          </p:cNvPr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917" b="84167" l="7250" r="87833">
                        <a14:foregroundMark x1="23083" y1="45083" x2="54667" y2="49417"/>
                        <a14:foregroundMark x1="15750" y1="27167" x2="20333" y2="20083"/>
                        <a14:foregroundMark x1="69833" y1="65167" x2="64750" y2="57000"/>
                        <a14:foregroundMark x1="75500" y1="60250" x2="80500" y2="61333"/>
                        <a14:foregroundMark x1="56333" y1="60250" x2="82750" y2="70583"/>
                        <a14:foregroundMark x1="59167" y1="71667" x2="59167" y2="71667"/>
                        <a14:foregroundMark x1="63667" y1="83083" x2="77167" y2="83083"/>
                        <a14:foregroundMark x1="19750" y1="19000" x2="70417" y2="20667"/>
                        <a14:foregroundMark x1="13500" y1="19583" x2="14083" y2="71667"/>
                        <a14:foregroundMark x1="10750" y1="18500" x2="74083" y2="23333"/>
                        <a14:foregroundMark x1="74083" y1="23333" x2="87250" y2="82333"/>
                        <a14:foregroundMark x1="87250" y1="82333" x2="23583" y2="72417"/>
                        <a14:foregroundMark x1="23583" y1="72417" x2="7333" y2="20083"/>
                        <a14:foregroundMark x1="14667" y1="21750" x2="28167" y2="44500"/>
                        <a14:foregroundMark x1="21417" y1="32583" x2="40000" y2="58083"/>
                        <a14:foregroundMark x1="23667" y1="48333" x2="76917" y2="72583"/>
                        <a14:foregroundMark x1="76917" y1="72583" x2="25500" y2="34667"/>
                        <a14:foregroundMark x1="25500" y1="34667" x2="63083" y2="34750"/>
                        <a14:foregroundMark x1="16917" y1="20083" x2="26500" y2="17917"/>
                        <a14:foregroundMark x1="15250" y1="27667" x2="73667" y2="44083"/>
                        <a14:foregroundMark x1="73667" y1="44083" x2="56917" y2="50000"/>
                        <a14:foregroundMark x1="27083" y1="30917" x2="59667" y2="29333"/>
                        <a14:foregroundMark x1="54667" y1="26583" x2="63667" y2="27167"/>
                        <a14:foregroundMark x1="15250" y1="52167" x2="48417" y2="63000"/>
                        <a14:foregroundMark x1="20333" y1="69000" x2="50667" y2="63500"/>
                        <a14:foregroundMark x1="33250" y1="69500" x2="55167" y2="78167"/>
                        <a14:foregroundMark x1="56917" y1="80417" x2="81083" y2="83083"/>
                        <a14:foregroundMark x1="52917" y1="78750" x2="80000" y2="84167"/>
                        <a14:foregroundMark x1="81083" y1="58083" x2="85000" y2="72250"/>
                        <a14:foregroundMark x1="84500" y1="81500" x2="80500" y2="58083"/>
                        <a14:foregroundMark x1="83333" y1="59167" x2="86167" y2="78750"/>
                        <a14:foregroundMark x1="78833" y1="57583" x2="87833" y2="78167"/>
                        <a14:backgroundMark x1="5667" y1="39667" x2="5667" y2="39667"/>
                        <a14:backgroundMark x1="5083" y1="39667" x2="7333" y2="8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14" t="12523" r="10748" b="11806"/>
          <a:stretch/>
        </p:blipFill>
        <p:spPr bwMode="auto">
          <a:xfrm>
            <a:off x="5328061" y="1522793"/>
            <a:ext cx="658956" cy="6369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54E2AF3-098A-1036-0160-6E999CDD0E2C}"/>
              </a:ext>
            </a:extLst>
          </p:cNvPr>
          <p:cNvSpPr txBox="1"/>
          <p:nvPr/>
        </p:nvSpPr>
        <p:spPr>
          <a:xfrm>
            <a:off x="7340348" y="578057"/>
            <a:ext cx="15472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solidFill>
                  <a:srgbClr val="0295AB"/>
                </a:solidFill>
              </a:rPr>
              <a:t>Avance </a:t>
            </a:r>
          </a:p>
          <a:p>
            <a:pPr algn="ctr"/>
            <a:r>
              <a:rPr lang="es-ES" b="1" dirty="0">
                <a:solidFill>
                  <a:srgbClr val="0295AB"/>
                </a:solidFill>
              </a:rPr>
              <a:t>implementación</a:t>
            </a:r>
          </a:p>
          <a:p>
            <a:pPr algn="ctr"/>
            <a:r>
              <a:rPr lang="es-ES" b="1" dirty="0">
                <a:solidFill>
                  <a:srgbClr val="0295AB"/>
                </a:solidFill>
              </a:rPr>
              <a:t>65,90%</a:t>
            </a:r>
            <a:endParaRPr lang="es-PE" b="1" dirty="0">
              <a:solidFill>
                <a:srgbClr val="0295AB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B21427D-71E2-CA9E-A9B5-370D442DE6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" y="-1"/>
            <a:ext cx="9143999" cy="89867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B9781D95-B4FE-5ACE-8790-708A93F4E82D}"/>
              </a:ext>
            </a:extLst>
          </p:cNvPr>
          <p:cNvGrpSpPr/>
          <p:nvPr/>
        </p:nvGrpSpPr>
        <p:grpSpPr>
          <a:xfrm>
            <a:off x="1" y="4709792"/>
            <a:ext cx="2106024" cy="338554"/>
            <a:chOff x="0" y="4673490"/>
            <a:chExt cx="2020441" cy="338554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4CD2C9CD-0CFC-C7F0-B571-D7B4F060A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04552" y="4705844"/>
              <a:ext cx="1315889" cy="295478"/>
            </a:xfrm>
            <a:prstGeom prst="rect">
              <a:avLst/>
            </a:prstGeom>
          </p:spPr>
        </p:pic>
        <p:pic>
          <p:nvPicPr>
            <p:cNvPr id="9" name="Google Shape;236;p5">
              <a:extLst>
                <a:ext uri="{FF2B5EF4-FFF2-40B4-BE49-F238E27FC236}">
                  <a16:creationId xmlns:a16="http://schemas.microsoft.com/office/drawing/2014/main" id="{235EE472-B6CD-555B-B305-84140D2ECEDD}"/>
                </a:ext>
              </a:extLst>
            </p:cNvPr>
            <p:cNvPicPr preferRelativeResize="0"/>
            <p:nvPr/>
          </p:nvPicPr>
          <p:blipFill rotWithShape="1">
            <a:blip r:embed="rId13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673490"/>
              <a:ext cx="472966" cy="338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238;p5">
              <a:extLst>
                <a:ext uri="{FF2B5EF4-FFF2-40B4-BE49-F238E27FC236}">
                  <a16:creationId xmlns:a16="http://schemas.microsoft.com/office/drawing/2014/main" id="{CBF138B5-B148-DC05-49FC-EB2787A02F70}"/>
                </a:ext>
              </a:extLst>
            </p:cNvPr>
            <p:cNvSpPr txBox="1">
              <a:spLocks/>
            </p:cNvSpPr>
            <p:nvPr/>
          </p:nvSpPr>
          <p:spPr>
            <a:xfrm>
              <a:off x="111512" y="4705844"/>
              <a:ext cx="249942" cy="273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lt1"/>
                  </a:solidFill>
                  <a:latin typeface="Arial"/>
                  <a:ea typeface="Arial"/>
                  <a:cs typeface="Arial"/>
                </a:rPr>
                <a:t>4</a:t>
              </a:r>
              <a:endParaRPr lang="en-US" sz="11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5F27FE6-15BE-9201-1710-946F27F1C493}"/>
              </a:ext>
            </a:extLst>
          </p:cNvPr>
          <p:cNvSpPr txBox="1"/>
          <p:nvPr/>
        </p:nvSpPr>
        <p:spPr>
          <a:xfrm>
            <a:off x="5814958" y="4804946"/>
            <a:ext cx="32123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dirty="0">
                <a:solidFill>
                  <a:srgbClr val="00A045"/>
                </a:solidFill>
              </a:rPr>
              <a:t>Bolivia</a:t>
            </a:r>
            <a:r>
              <a:rPr lang="es-PE" sz="1600" dirty="0">
                <a:solidFill>
                  <a:srgbClr val="004385"/>
                </a:solidFill>
              </a:rPr>
              <a:t>  Colombia  </a:t>
            </a:r>
            <a:r>
              <a:rPr lang="es-PE" sz="1600" dirty="0">
                <a:solidFill>
                  <a:srgbClr val="F26A1E"/>
                </a:solidFill>
              </a:rPr>
              <a:t>Ecuador</a:t>
            </a:r>
            <a:r>
              <a:rPr lang="es-PE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PE" sz="1600" dirty="0">
                <a:solidFill>
                  <a:srgbClr val="EA0100"/>
                </a:solidFill>
              </a:rPr>
              <a:t>Perú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F3FCC510-0AFD-A62D-91A0-478BEE1A5D40}"/>
              </a:ext>
            </a:extLst>
          </p:cNvPr>
          <p:cNvSpPr txBox="1">
            <a:spLocks/>
          </p:cNvSpPr>
          <p:nvPr/>
        </p:nvSpPr>
        <p:spPr>
          <a:xfrm>
            <a:off x="116236" y="-266643"/>
            <a:ext cx="8926069" cy="84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1600" dirty="0">
                <a:ln w="0"/>
                <a:solidFill>
                  <a:srgbClr val="003C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Plan Estratégico de la Comunidad Andina sobre Facilitación del Comercio en Materia Aduanera</a:t>
            </a:r>
            <a:endParaRPr lang="es-ES" sz="1600" dirty="0">
              <a:ln w="0"/>
              <a:solidFill>
                <a:srgbClr val="003CA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882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C36BFFA-62E8-5D2B-8248-E0D8CFB0B8D4}"/>
              </a:ext>
            </a:extLst>
          </p:cNvPr>
          <p:cNvSpPr/>
          <p:nvPr/>
        </p:nvSpPr>
        <p:spPr>
          <a:xfrm>
            <a:off x="0" y="909509"/>
            <a:ext cx="4812632" cy="3653600"/>
          </a:xfrm>
          <a:prstGeom prst="rect">
            <a:avLst/>
          </a:prstGeom>
          <a:solidFill>
            <a:srgbClr val="029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2 Marcador de contenido">
            <a:extLst>
              <a:ext uri="{FF2B5EF4-FFF2-40B4-BE49-F238E27FC236}">
                <a16:creationId xmlns:a16="http://schemas.microsoft.com/office/drawing/2014/main" id="{07E6402F-5597-657E-9D0B-131D0CBEF357}"/>
              </a:ext>
            </a:extLst>
          </p:cNvPr>
          <p:cNvSpPr txBox="1">
            <a:spLocks/>
          </p:cNvSpPr>
          <p:nvPr/>
        </p:nvSpPr>
        <p:spPr>
          <a:xfrm>
            <a:off x="168251" y="1202716"/>
            <a:ext cx="4403749" cy="35394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 defTabSz="541769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s-P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Fortalecerá el comercio intracomunitario y la integración transfronteriza</a:t>
            </a:r>
          </a:p>
          <a:p>
            <a:pPr marL="171450" indent="-171450" algn="just" defTabSz="541769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s-P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 defTabSz="541769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s-P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Facilitará el trámite de 4 millones de documentos. </a:t>
            </a:r>
          </a:p>
          <a:p>
            <a:pPr marL="171450" indent="-171450" algn="just" defTabSz="541769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s-P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 defTabSz="541769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s-PE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módulos (Documento Único Aduanero - DUA, Declaración Andina del Valor – DAV, Notificaciones Sanitarias Obligatorias - NSO, Certificado de Origen – CO, Certificados Fitosanitarios - CFITO).</a:t>
            </a:r>
            <a:endParaRPr lang="es-P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 defTabSz="541769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s-P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 defTabSz="541769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s-P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Herramienta escalable: segunda etapa por financiar, Certificado Zoosanitario, Manifiesto de Carga Internacional, Documento de Tránsito Aduanero Comunitario.</a:t>
            </a:r>
          </a:p>
          <a:p>
            <a:pPr algn="just" defTabSz="541769">
              <a:lnSpc>
                <a:spcPct val="100000"/>
              </a:lnSpc>
              <a:spcBef>
                <a:spcPts val="0"/>
              </a:spcBef>
            </a:pPr>
            <a:r>
              <a:rPr lang="es-P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 defTabSz="541769">
              <a:lnSpc>
                <a:spcPct val="100000"/>
              </a:lnSpc>
              <a:spcBef>
                <a:spcPts val="0"/>
              </a:spcBef>
            </a:pPr>
            <a:endParaRPr lang="es-P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4BC0F0F-CD00-8174-E9FC-86B78E843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251" y="909508"/>
            <a:ext cx="4403749" cy="2643427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99B44FE-8F18-57D4-BE25-BA74EC6028A9}"/>
              </a:ext>
            </a:extLst>
          </p:cNvPr>
          <p:cNvSpPr txBox="1">
            <a:spLocks/>
          </p:cNvSpPr>
          <p:nvPr/>
        </p:nvSpPr>
        <p:spPr>
          <a:xfrm>
            <a:off x="241537" y="-168457"/>
            <a:ext cx="8859507" cy="84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1600" dirty="0">
                <a:ln w="0"/>
                <a:solidFill>
                  <a:srgbClr val="003C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Plan Estratégico de la Comunidad Andina sobre Facilitación del Comercio en Materia Aduanera</a:t>
            </a:r>
            <a:endParaRPr lang="es-ES" sz="1600" dirty="0">
              <a:ln w="0"/>
              <a:solidFill>
                <a:srgbClr val="003CA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7C55730-509E-8D82-CCA1-F54799264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"/>
            <a:ext cx="9143999" cy="89867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1E73E27E-7950-3130-46AA-4F87C0B37A2A}"/>
              </a:ext>
            </a:extLst>
          </p:cNvPr>
          <p:cNvGrpSpPr/>
          <p:nvPr/>
        </p:nvGrpSpPr>
        <p:grpSpPr>
          <a:xfrm>
            <a:off x="1" y="4709792"/>
            <a:ext cx="2106024" cy="338554"/>
            <a:chOff x="0" y="4673490"/>
            <a:chExt cx="2020441" cy="338554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0242B5F-8532-5AEA-D979-C9C65A795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552" y="4705844"/>
              <a:ext cx="1315889" cy="295478"/>
            </a:xfrm>
            <a:prstGeom prst="rect">
              <a:avLst/>
            </a:prstGeom>
          </p:spPr>
        </p:pic>
        <p:pic>
          <p:nvPicPr>
            <p:cNvPr id="12" name="Google Shape;236;p5">
              <a:extLst>
                <a:ext uri="{FF2B5EF4-FFF2-40B4-BE49-F238E27FC236}">
                  <a16:creationId xmlns:a16="http://schemas.microsoft.com/office/drawing/2014/main" id="{E775EF18-CF8B-D90A-1E91-83D0F0C41298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673490"/>
              <a:ext cx="472966" cy="338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238;p5">
              <a:extLst>
                <a:ext uri="{FF2B5EF4-FFF2-40B4-BE49-F238E27FC236}">
                  <a16:creationId xmlns:a16="http://schemas.microsoft.com/office/drawing/2014/main" id="{730ADF81-7690-CDBA-AA60-0779D809E792}"/>
                </a:ext>
              </a:extLst>
            </p:cNvPr>
            <p:cNvSpPr txBox="1">
              <a:spLocks/>
            </p:cNvSpPr>
            <p:nvPr/>
          </p:nvSpPr>
          <p:spPr>
            <a:xfrm>
              <a:off x="111512" y="4705844"/>
              <a:ext cx="249942" cy="273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E311484-2D17-9E18-6705-596C5D356E9D}"/>
              </a:ext>
            </a:extLst>
          </p:cNvPr>
          <p:cNvSpPr txBox="1"/>
          <p:nvPr/>
        </p:nvSpPr>
        <p:spPr>
          <a:xfrm>
            <a:off x="5888679" y="4804946"/>
            <a:ext cx="32123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dirty="0">
                <a:solidFill>
                  <a:srgbClr val="00A045"/>
                </a:solidFill>
              </a:rPr>
              <a:t>Bolivia</a:t>
            </a:r>
            <a:r>
              <a:rPr lang="es-PE" sz="1600" dirty="0">
                <a:solidFill>
                  <a:srgbClr val="004385"/>
                </a:solidFill>
              </a:rPr>
              <a:t>  Colombia  </a:t>
            </a:r>
            <a:r>
              <a:rPr lang="es-PE" sz="1600" dirty="0">
                <a:solidFill>
                  <a:srgbClr val="F26A1E"/>
                </a:solidFill>
              </a:rPr>
              <a:t>Ecuador</a:t>
            </a:r>
            <a:r>
              <a:rPr lang="es-PE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PE" sz="1600" dirty="0">
                <a:solidFill>
                  <a:srgbClr val="EA0100"/>
                </a:solidFill>
              </a:rPr>
              <a:t>Perú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DD5307B-C027-EAC9-0889-01D3B7050B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0603" b="37879"/>
          <a:stretch/>
        </p:blipFill>
        <p:spPr>
          <a:xfrm>
            <a:off x="4812630" y="3364735"/>
            <a:ext cx="4331370" cy="119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46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7C55730-509E-8D82-CCA1-F54799264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43999" cy="89867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1E73E27E-7950-3130-46AA-4F87C0B37A2A}"/>
              </a:ext>
            </a:extLst>
          </p:cNvPr>
          <p:cNvGrpSpPr/>
          <p:nvPr/>
        </p:nvGrpSpPr>
        <p:grpSpPr>
          <a:xfrm>
            <a:off x="1" y="4709792"/>
            <a:ext cx="2106024" cy="338554"/>
            <a:chOff x="0" y="4673490"/>
            <a:chExt cx="2020441" cy="338554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0242B5F-8532-5AEA-D979-C9C65A795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552" y="4705844"/>
              <a:ext cx="1315889" cy="295478"/>
            </a:xfrm>
            <a:prstGeom prst="rect">
              <a:avLst/>
            </a:prstGeom>
          </p:spPr>
        </p:pic>
        <p:pic>
          <p:nvPicPr>
            <p:cNvPr id="12" name="Google Shape;236;p5">
              <a:extLst>
                <a:ext uri="{FF2B5EF4-FFF2-40B4-BE49-F238E27FC236}">
                  <a16:creationId xmlns:a16="http://schemas.microsoft.com/office/drawing/2014/main" id="{E775EF18-CF8B-D90A-1E91-83D0F0C41298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673490"/>
              <a:ext cx="472966" cy="338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238;p5">
              <a:extLst>
                <a:ext uri="{FF2B5EF4-FFF2-40B4-BE49-F238E27FC236}">
                  <a16:creationId xmlns:a16="http://schemas.microsoft.com/office/drawing/2014/main" id="{730ADF81-7690-CDBA-AA60-0779D809E792}"/>
                </a:ext>
              </a:extLst>
            </p:cNvPr>
            <p:cNvSpPr txBox="1">
              <a:spLocks/>
            </p:cNvSpPr>
            <p:nvPr/>
          </p:nvSpPr>
          <p:spPr>
            <a:xfrm>
              <a:off x="111512" y="4705844"/>
              <a:ext cx="249942" cy="273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E311484-2D17-9E18-6705-596C5D356E9D}"/>
              </a:ext>
            </a:extLst>
          </p:cNvPr>
          <p:cNvSpPr txBox="1"/>
          <p:nvPr/>
        </p:nvSpPr>
        <p:spPr>
          <a:xfrm>
            <a:off x="5888679" y="4804946"/>
            <a:ext cx="32123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dirty="0">
                <a:solidFill>
                  <a:srgbClr val="00A045"/>
                </a:solidFill>
              </a:rPr>
              <a:t>Bolivia</a:t>
            </a:r>
            <a:r>
              <a:rPr lang="es-PE" sz="1600" dirty="0">
                <a:solidFill>
                  <a:srgbClr val="004385"/>
                </a:solidFill>
              </a:rPr>
              <a:t>  Colombia  </a:t>
            </a:r>
            <a:r>
              <a:rPr lang="es-PE" sz="1600" dirty="0">
                <a:solidFill>
                  <a:srgbClr val="F26A1E"/>
                </a:solidFill>
              </a:rPr>
              <a:t>Ecuador</a:t>
            </a:r>
            <a:r>
              <a:rPr lang="es-PE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PE" sz="1600" dirty="0">
                <a:solidFill>
                  <a:srgbClr val="EA0100"/>
                </a:solidFill>
              </a:rPr>
              <a:t>Perú</a:t>
            </a: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285B8FA1-A6BF-5E31-5A8E-F39BFDCF434F}"/>
              </a:ext>
            </a:extLst>
          </p:cNvPr>
          <p:cNvSpPr/>
          <p:nvPr/>
        </p:nvSpPr>
        <p:spPr>
          <a:xfrm>
            <a:off x="5857484" y="1214180"/>
            <a:ext cx="2501954" cy="536062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79" rIns="68559" bIns="34279" anchor="ctr"/>
          <a:lstStyle/>
          <a:p>
            <a:pPr algn="ctr" defTabSz="685577">
              <a:defRPr/>
            </a:pPr>
            <a:r>
              <a:rPr lang="es-PE" sz="1200" dirty="0"/>
              <a:t>Certificado Fitosanitario                  716,860 </a:t>
            </a:r>
            <a:endParaRPr lang="en-US" sz="1200" b="1" dirty="0">
              <a:solidFill>
                <a:srgbClr val="FFFFFF"/>
              </a:solidFill>
              <a:latin typeface="Fira Sans SemiBold Italic" panose="00000700000000000000" pitchFamily="50" charset="0"/>
              <a:ea typeface="Fira Sans SemiBold Italic" panose="00000700000000000000" pitchFamily="50" charset="0"/>
              <a:cs typeface="Open Sans" pitchFamily="34" charset="0"/>
            </a:endParaRP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EFC101B6-EBDF-068C-009C-7204220771C9}"/>
              </a:ext>
            </a:extLst>
          </p:cNvPr>
          <p:cNvSpPr/>
          <p:nvPr/>
        </p:nvSpPr>
        <p:spPr>
          <a:xfrm>
            <a:off x="6283597" y="1871405"/>
            <a:ext cx="2459350" cy="506015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79" rIns="68559" bIns="34279" anchor="ctr"/>
          <a:lstStyle/>
          <a:p>
            <a:pPr algn="ctr" defTabSz="685577">
              <a:defRPr/>
            </a:pPr>
            <a:r>
              <a:rPr lang="es-PE" sz="1200" dirty="0"/>
              <a:t>Certificado Zoosanitario                    20,784 </a:t>
            </a:r>
            <a:endParaRPr lang="en-US" sz="1200" b="1" dirty="0">
              <a:solidFill>
                <a:srgbClr val="FFFFFF"/>
              </a:solidFill>
              <a:latin typeface="Fira Sans SemiBold Italic" panose="00000700000000000000" pitchFamily="50" charset="0"/>
              <a:ea typeface="Fira Sans SemiBold Italic" panose="00000700000000000000" pitchFamily="50" charset="0"/>
              <a:cs typeface="Open Sans" pitchFamily="34" charset="0"/>
            </a:endParaRPr>
          </a:p>
        </p:txBody>
      </p:sp>
      <p:sp>
        <p:nvSpPr>
          <p:cNvPr id="6" name="Parallelogram 3">
            <a:extLst>
              <a:ext uri="{FF2B5EF4-FFF2-40B4-BE49-F238E27FC236}">
                <a16:creationId xmlns:a16="http://schemas.microsoft.com/office/drawing/2014/main" id="{E89C6E85-967D-4693-1A14-F5E3DC0D089E}"/>
              </a:ext>
            </a:extLst>
          </p:cNvPr>
          <p:cNvSpPr/>
          <p:nvPr/>
        </p:nvSpPr>
        <p:spPr>
          <a:xfrm>
            <a:off x="6503033" y="2476837"/>
            <a:ext cx="2239914" cy="717947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79" rIns="68559" bIns="34279" anchor="ctr"/>
          <a:lstStyle/>
          <a:p>
            <a:pPr algn="ctr" defTabSz="685577">
              <a:defRPr/>
            </a:pPr>
            <a:r>
              <a:rPr lang="es-PE" sz="1200" dirty="0"/>
              <a:t>Notificación Sanitaria Obligatoria - NSO                       4,452 </a:t>
            </a:r>
            <a:endParaRPr lang="en-US" sz="1200" b="1" dirty="0">
              <a:solidFill>
                <a:srgbClr val="FFFFFF"/>
              </a:solidFill>
              <a:latin typeface="Fira Sans SemiBold Italic" panose="00000700000000000000" pitchFamily="50" charset="0"/>
              <a:ea typeface="Fira Sans SemiBold Italic" panose="00000700000000000000" pitchFamily="50" charset="0"/>
              <a:cs typeface="Open Sans" pitchFamily="34" charset="0"/>
            </a:endParaRPr>
          </a:p>
        </p:txBody>
      </p:sp>
      <p:sp>
        <p:nvSpPr>
          <p:cNvPr id="7" name="Parallelogram 5">
            <a:extLst>
              <a:ext uri="{FF2B5EF4-FFF2-40B4-BE49-F238E27FC236}">
                <a16:creationId xmlns:a16="http://schemas.microsoft.com/office/drawing/2014/main" id="{A9E52FCC-33A5-4F02-CA96-D9423825031A}"/>
              </a:ext>
            </a:extLst>
          </p:cNvPr>
          <p:cNvSpPr/>
          <p:nvPr/>
        </p:nvSpPr>
        <p:spPr>
          <a:xfrm flipH="1">
            <a:off x="734397" y="1173510"/>
            <a:ext cx="2358110" cy="632413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79" rIns="68559" bIns="34279" anchor="ctr"/>
          <a:lstStyle/>
          <a:p>
            <a:pPr algn="ctr" defTabSz="685577">
              <a:defRPr/>
            </a:pPr>
            <a:r>
              <a:rPr lang="es-PE" sz="1200" dirty="0"/>
              <a:t>Declaración Andina</a:t>
            </a:r>
          </a:p>
          <a:p>
            <a:pPr algn="ctr" defTabSz="685577">
              <a:defRPr/>
            </a:pPr>
            <a:r>
              <a:rPr lang="es-PE" sz="1200" dirty="0"/>
              <a:t> del Valor-DAV </a:t>
            </a:r>
          </a:p>
          <a:p>
            <a:pPr algn="ctr" defTabSz="685577">
              <a:defRPr/>
            </a:pPr>
            <a:r>
              <a:rPr lang="es-PE" sz="1200" dirty="0"/>
              <a:t>1,100,681 </a:t>
            </a:r>
            <a:endParaRPr lang="en-US" sz="1200" b="1" dirty="0">
              <a:solidFill>
                <a:srgbClr val="FFFFFF"/>
              </a:solidFill>
              <a:latin typeface="Fira Sans SemiBold Italic" panose="00000700000000000000" pitchFamily="50" charset="0"/>
              <a:ea typeface="Fira Sans SemiBold Italic" panose="00000700000000000000" pitchFamily="50" charset="0"/>
              <a:cs typeface="Open Sans" pitchFamily="34" charset="0"/>
            </a:endParaRPr>
          </a:p>
        </p:txBody>
      </p:sp>
      <p:sp>
        <p:nvSpPr>
          <p:cNvPr id="15" name="Parallelogram 6">
            <a:extLst>
              <a:ext uri="{FF2B5EF4-FFF2-40B4-BE49-F238E27FC236}">
                <a16:creationId xmlns:a16="http://schemas.microsoft.com/office/drawing/2014/main" id="{C2143BA7-8FCD-58BA-BE01-78FBFB2D62A6}"/>
              </a:ext>
            </a:extLst>
          </p:cNvPr>
          <p:cNvSpPr/>
          <p:nvPr/>
        </p:nvSpPr>
        <p:spPr>
          <a:xfrm flipH="1">
            <a:off x="213895" y="1871405"/>
            <a:ext cx="2653655" cy="651798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79" rIns="68559" bIns="34279" anchor="ctr"/>
          <a:lstStyle/>
          <a:p>
            <a:pPr algn="ctr" defTabSz="685577">
              <a:defRPr/>
            </a:pPr>
            <a:r>
              <a:rPr lang="es-PE" sz="1200" dirty="0"/>
              <a:t>Documento Único Aduanero-DUA </a:t>
            </a:r>
          </a:p>
          <a:p>
            <a:pPr algn="ctr" defTabSz="685577">
              <a:defRPr/>
            </a:pPr>
            <a:r>
              <a:rPr lang="es-PE" sz="1200" dirty="0"/>
              <a:t>1,956,930 </a:t>
            </a:r>
            <a:endParaRPr lang="en-US" sz="1200" b="1" dirty="0">
              <a:solidFill>
                <a:srgbClr val="FFFFFF"/>
              </a:solidFill>
              <a:latin typeface="Fira Sans SemiBold Italic" panose="00000700000000000000" pitchFamily="50" charset="0"/>
              <a:ea typeface="Fira Sans SemiBold Italic" panose="00000700000000000000" pitchFamily="50" charset="0"/>
              <a:cs typeface="Open Sans" pitchFamily="34" charset="0"/>
            </a:endParaRPr>
          </a:p>
        </p:txBody>
      </p:sp>
      <p:sp>
        <p:nvSpPr>
          <p:cNvPr id="16" name="Parallelogram 7">
            <a:extLst>
              <a:ext uri="{FF2B5EF4-FFF2-40B4-BE49-F238E27FC236}">
                <a16:creationId xmlns:a16="http://schemas.microsoft.com/office/drawing/2014/main" id="{D9BDCD8B-0544-D927-21E7-4ED3FD993B71}"/>
              </a:ext>
            </a:extLst>
          </p:cNvPr>
          <p:cNvSpPr/>
          <p:nvPr/>
        </p:nvSpPr>
        <p:spPr>
          <a:xfrm flipH="1">
            <a:off x="493001" y="2601533"/>
            <a:ext cx="2206721" cy="680236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79" rIns="68559" bIns="34279" anchor="ctr"/>
          <a:lstStyle/>
          <a:p>
            <a:pPr algn="ctr" defTabSz="685577">
              <a:defRPr/>
            </a:pPr>
            <a:r>
              <a:rPr lang="es-PE" sz="1200" dirty="0"/>
              <a:t>Declaración de Tránsito Aduanero                    22,717 </a:t>
            </a:r>
            <a:endParaRPr lang="en-US" sz="1200" b="1" dirty="0">
              <a:solidFill>
                <a:srgbClr val="FFFFFF"/>
              </a:solidFill>
              <a:latin typeface="Fira Sans SemiBold Italic" panose="00000700000000000000" pitchFamily="50" charset="0"/>
              <a:ea typeface="Fira Sans SemiBold Italic" panose="00000700000000000000" pitchFamily="50" charset="0"/>
              <a:cs typeface="Open Sans" pitchFamily="34" charset="0"/>
            </a:endParaRPr>
          </a:p>
        </p:txBody>
      </p:sp>
      <p:sp>
        <p:nvSpPr>
          <p:cNvPr id="17" name="Parallelogram 8">
            <a:extLst>
              <a:ext uri="{FF2B5EF4-FFF2-40B4-BE49-F238E27FC236}">
                <a16:creationId xmlns:a16="http://schemas.microsoft.com/office/drawing/2014/main" id="{B4A6E981-DF09-4AD1-C8A0-38AAE63DF662}"/>
              </a:ext>
            </a:extLst>
          </p:cNvPr>
          <p:cNvSpPr/>
          <p:nvPr/>
        </p:nvSpPr>
        <p:spPr>
          <a:xfrm flipH="1">
            <a:off x="734396" y="3409571"/>
            <a:ext cx="2249799" cy="537883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79" rIns="68559" bIns="34279" anchor="ctr"/>
          <a:lstStyle/>
          <a:p>
            <a:pPr algn="ctr" defTabSz="685577">
              <a:defRPr/>
            </a:pPr>
            <a:r>
              <a:rPr lang="es-PE" sz="1200"/>
              <a:t>Certificado de Origen                    30,444 </a:t>
            </a:r>
            <a:endParaRPr lang="en-US" sz="1200" b="1">
              <a:solidFill>
                <a:srgbClr val="FFFFFF"/>
              </a:solidFill>
              <a:latin typeface="Fira Sans SemiBold Italic" panose="00000700000000000000" pitchFamily="50" charset="0"/>
              <a:ea typeface="Fira Sans SemiBold Italic" panose="00000700000000000000" pitchFamily="50" charset="0"/>
              <a:cs typeface="Open Sans" pitchFamily="34" charset="0"/>
            </a:endParaRPr>
          </a:p>
        </p:txBody>
      </p:sp>
      <p:cxnSp>
        <p:nvCxnSpPr>
          <p:cNvPr id="18" name="Straight Arrow Connector 9">
            <a:extLst>
              <a:ext uri="{FF2B5EF4-FFF2-40B4-BE49-F238E27FC236}">
                <a16:creationId xmlns:a16="http://schemas.microsoft.com/office/drawing/2014/main" id="{ABDAB2EE-EAF8-13F4-045C-9E23B2F26840}"/>
              </a:ext>
            </a:extLst>
          </p:cNvPr>
          <p:cNvCxnSpPr/>
          <p:nvPr/>
        </p:nvCxnSpPr>
        <p:spPr>
          <a:xfrm flipV="1">
            <a:off x="5229022" y="1709481"/>
            <a:ext cx="609412" cy="65841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0">
            <a:extLst>
              <a:ext uri="{FF2B5EF4-FFF2-40B4-BE49-F238E27FC236}">
                <a16:creationId xmlns:a16="http://schemas.microsoft.com/office/drawing/2014/main" id="{5D355FC2-3DD6-29A4-716C-8B38D4386147}"/>
              </a:ext>
            </a:extLst>
          </p:cNvPr>
          <p:cNvCxnSpPr/>
          <p:nvPr/>
        </p:nvCxnSpPr>
        <p:spPr>
          <a:xfrm flipH="1" flipV="1">
            <a:off x="3172257" y="1709481"/>
            <a:ext cx="685588" cy="65841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1">
            <a:extLst>
              <a:ext uri="{FF2B5EF4-FFF2-40B4-BE49-F238E27FC236}">
                <a16:creationId xmlns:a16="http://schemas.microsoft.com/office/drawing/2014/main" id="{18A993F0-22A4-4F91-4274-C4D406A3934B}"/>
              </a:ext>
            </a:extLst>
          </p:cNvPr>
          <p:cNvCxnSpPr/>
          <p:nvPr/>
        </p:nvCxnSpPr>
        <p:spPr>
          <a:xfrm flipV="1">
            <a:off x="5559914" y="2242881"/>
            <a:ext cx="704633" cy="50601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2">
            <a:extLst>
              <a:ext uri="{FF2B5EF4-FFF2-40B4-BE49-F238E27FC236}">
                <a16:creationId xmlns:a16="http://schemas.microsoft.com/office/drawing/2014/main" id="{12B766BF-4467-FE59-EA0C-E7C1F29DDDA0}"/>
              </a:ext>
            </a:extLst>
          </p:cNvPr>
          <p:cNvCxnSpPr/>
          <p:nvPr/>
        </p:nvCxnSpPr>
        <p:spPr>
          <a:xfrm flipH="1" flipV="1">
            <a:off x="2848507" y="2219068"/>
            <a:ext cx="704633" cy="50482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3">
            <a:extLst>
              <a:ext uri="{FF2B5EF4-FFF2-40B4-BE49-F238E27FC236}">
                <a16:creationId xmlns:a16="http://schemas.microsoft.com/office/drawing/2014/main" id="{0473A4FE-BB40-B335-1FE7-7A5639431843}"/>
              </a:ext>
            </a:extLst>
          </p:cNvPr>
          <p:cNvCxnSpPr/>
          <p:nvPr/>
        </p:nvCxnSpPr>
        <p:spPr>
          <a:xfrm flipV="1">
            <a:off x="5559914" y="2815572"/>
            <a:ext cx="933162" cy="21312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14">
            <a:extLst>
              <a:ext uri="{FF2B5EF4-FFF2-40B4-BE49-F238E27FC236}">
                <a16:creationId xmlns:a16="http://schemas.microsoft.com/office/drawing/2014/main" id="{83752DC9-80BE-0934-32FA-A2A5CBD3D81A}"/>
              </a:ext>
            </a:extLst>
          </p:cNvPr>
          <p:cNvCxnSpPr/>
          <p:nvPr/>
        </p:nvCxnSpPr>
        <p:spPr>
          <a:xfrm flipH="1" flipV="1">
            <a:off x="2633071" y="2776280"/>
            <a:ext cx="934352" cy="25241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16">
            <a:extLst>
              <a:ext uri="{FF2B5EF4-FFF2-40B4-BE49-F238E27FC236}">
                <a16:creationId xmlns:a16="http://schemas.microsoft.com/office/drawing/2014/main" id="{6B702976-EDDE-ACA8-85A6-E74D8740C3F1}"/>
              </a:ext>
            </a:extLst>
          </p:cNvPr>
          <p:cNvCxnSpPr/>
          <p:nvPr/>
        </p:nvCxnSpPr>
        <p:spPr>
          <a:xfrm flipH="1">
            <a:off x="2957753" y="3409571"/>
            <a:ext cx="583226" cy="7262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42">
            <a:extLst>
              <a:ext uri="{FF2B5EF4-FFF2-40B4-BE49-F238E27FC236}">
                <a16:creationId xmlns:a16="http://schemas.microsoft.com/office/drawing/2014/main" id="{2A377FDA-3523-E4EA-F148-C158BA90B743}"/>
              </a:ext>
            </a:extLst>
          </p:cNvPr>
          <p:cNvGrpSpPr>
            <a:grpSpLocks/>
          </p:cNvGrpSpPr>
          <p:nvPr/>
        </p:nvGrpSpPr>
        <p:grpSpPr bwMode="auto">
          <a:xfrm>
            <a:off x="3586467" y="1346340"/>
            <a:ext cx="1973447" cy="2075259"/>
            <a:chOff x="6899728" y="2042926"/>
            <a:chExt cx="3536004" cy="3716391"/>
          </a:xfrm>
        </p:grpSpPr>
        <p:grpSp>
          <p:nvGrpSpPr>
            <p:cNvPr id="26" name="Group 51">
              <a:extLst>
                <a:ext uri="{FF2B5EF4-FFF2-40B4-BE49-F238E27FC236}">
                  <a16:creationId xmlns:a16="http://schemas.microsoft.com/office/drawing/2014/main" id="{378C0AFB-19A6-13C1-0067-534986ECB7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9728" y="2042926"/>
              <a:ext cx="3536004" cy="1678159"/>
              <a:chOff x="3124200" y="1219200"/>
              <a:chExt cx="2895600" cy="1374228"/>
            </a:xfrm>
          </p:grpSpPr>
          <p:sp>
            <p:nvSpPr>
              <p:cNvPr id="29" name="U-Turn Arrow 27">
                <a:extLst>
                  <a:ext uri="{FF2B5EF4-FFF2-40B4-BE49-F238E27FC236}">
                    <a16:creationId xmlns:a16="http://schemas.microsoft.com/office/drawing/2014/main" id="{4194380F-5130-51AD-60CD-C7A7BBFF9285}"/>
                  </a:ext>
                </a:extLst>
              </p:cNvPr>
              <p:cNvSpPr/>
              <p:nvPr/>
            </p:nvSpPr>
            <p:spPr bwMode="auto">
              <a:xfrm>
                <a:off x="3639401" y="1219200"/>
                <a:ext cx="2132405" cy="1218723"/>
              </a:xfrm>
              <a:prstGeom prst="uturnArrow">
                <a:avLst>
                  <a:gd name="adj1" fmla="val 18135"/>
                  <a:gd name="adj2" fmla="val 25000"/>
                  <a:gd name="adj3" fmla="val 0"/>
                  <a:gd name="adj4" fmla="val 79534"/>
                  <a:gd name="adj5" fmla="val 100000"/>
                </a:avLst>
              </a:prstGeom>
              <a:solidFill>
                <a:schemeClr val="bg1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685577">
                  <a:defRPr/>
                </a:pPr>
                <a:endParaRPr lang="en-US" sz="1799">
                  <a:solidFill>
                    <a:srgbClr val="1C1C1C"/>
                  </a:solidFill>
                  <a:latin typeface="Calibri"/>
                </a:endParaRPr>
              </a:p>
            </p:txBody>
          </p:sp>
          <p:sp>
            <p:nvSpPr>
              <p:cNvPr id="30" name="Rounded Rectangle 28">
                <a:extLst>
                  <a:ext uri="{FF2B5EF4-FFF2-40B4-BE49-F238E27FC236}">
                    <a16:creationId xmlns:a16="http://schemas.microsoft.com/office/drawing/2014/main" id="{23C243B6-9C64-E988-FC88-FFF8A77AE724}"/>
                  </a:ext>
                </a:extLst>
              </p:cNvPr>
              <p:cNvSpPr/>
              <p:nvPr/>
            </p:nvSpPr>
            <p:spPr bwMode="auto">
              <a:xfrm>
                <a:off x="3124200" y="2436177"/>
                <a:ext cx="2895600" cy="157142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defTabSz="914126"/>
                <a:endParaRPr lang="zh-CN" altLang="zh-CN" sz="800">
                  <a:solidFill>
                    <a:srgbClr val="1C1C1C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7" name="Rounded Rectangle 29">
              <a:extLst>
                <a:ext uri="{FF2B5EF4-FFF2-40B4-BE49-F238E27FC236}">
                  <a16:creationId xmlns:a16="http://schemas.microsoft.com/office/drawing/2014/main" id="{041CCABC-F3D6-E723-2EB0-BF5FE74C1ADF}"/>
                </a:ext>
              </a:extLst>
            </p:cNvPr>
            <p:cNvSpPr/>
            <p:nvPr/>
          </p:nvSpPr>
          <p:spPr bwMode="auto">
            <a:xfrm>
              <a:off x="6899728" y="5567421"/>
              <a:ext cx="3536004" cy="191896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14126"/>
              <a:endParaRPr lang="zh-CN" altLang="zh-CN" sz="800">
                <a:solidFill>
                  <a:srgbClr val="1C1C1C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" name="Rectangle 31">
              <a:extLst>
                <a:ext uri="{FF2B5EF4-FFF2-40B4-BE49-F238E27FC236}">
                  <a16:creationId xmlns:a16="http://schemas.microsoft.com/office/drawing/2014/main" id="{2AC0E2E5-8F6B-A73E-C13C-52CD2A866CAC}"/>
                </a:ext>
              </a:extLst>
            </p:cNvPr>
            <p:cNvSpPr/>
            <p:nvPr/>
          </p:nvSpPr>
          <p:spPr>
            <a:xfrm>
              <a:off x="7123661" y="3750804"/>
              <a:ext cx="3094535" cy="18102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14126"/>
              <a:endParaRPr lang="zh-CN" altLang="zh-CN" sz="1799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31" name="Rectángulo redondeado 36">
            <a:extLst>
              <a:ext uri="{FF2B5EF4-FFF2-40B4-BE49-F238E27FC236}">
                <a16:creationId xmlns:a16="http://schemas.microsoft.com/office/drawing/2014/main" id="{7BA3ABB8-3300-B5DE-A32B-BD701CE394A4}"/>
              </a:ext>
            </a:extLst>
          </p:cNvPr>
          <p:cNvSpPr/>
          <p:nvPr/>
        </p:nvSpPr>
        <p:spPr>
          <a:xfrm>
            <a:off x="784561" y="356577"/>
            <a:ext cx="7574877" cy="376518"/>
          </a:xfrm>
          <a:prstGeom prst="roundRect">
            <a:avLst/>
          </a:prstGeom>
          <a:solidFill>
            <a:srgbClr val="0295AB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VOLUMEN DE DOCUMENTOS EN EL COMERCIO INTRACOMUNITARIO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D79686A8-B038-86DB-4FBF-276FD77B79E0}"/>
              </a:ext>
            </a:extLst>
          </p:cNvPr>
          <p:cNvSpPr/>
          <p:nvPr/>
        </p:nvSpPr>
        <p:spPr>
          <a:xfrm>
            <a:off x="3766195" y="2491284"/>
            <a:ext cx="16139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Más de 4 millones </a:t>
            </a:r>
          </a:p>
          <a:p>
            <a:pPr algn="ctr"/>
            <a:r>
              <a:rPr lang="es-E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(Año 2019)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1027428-102A-8B79-D190-2C6C109A27DA}"/>
              </a:ext>
            </a:extLst>
          </p:cNvPr>
          <p:cNvSpPr txBox="1"/>
          <p:nvPr/>
        </p:nvSpPr>
        <p:spPr>
          <a:xfrm>
            <a:off x="3416413" y="3632936"/>
            <a:ext cx="5486785" cy="1073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PE" sz="1200" kern="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-Bold"/>
              </a:rPr>
              <a:t>“Cooperación entre Organismos que intervienen en frontera” más del 70</a:t>
            </a:r>
            <a:r>
              <a:rPr lang="es-PE" sz="1200" dirty="0">
                <a:solidFill>
                  <a:schemeClr val="tx1"/>
                </a:solidFill>
                <a:ea typeface="Calibri" panose="020F0502020204030204" pitchFamily="34" charset="0"/>
                <a:cs typeface="Calibri-Bold"/>
              </a:rPr>
              <a:t>/%. 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PE" sz="1200" dirty="0">
                <a:solidFill>
                  <a:schemeClr val="tx1"/>
                </a:solidFill>
                <a:ea typeface="Calibri" panose="020F0502020204030204" pitchFamily="34" charset="0"/>
                <a:cs typeface="Calibri-Bold"/>
              </a:rPr>
              <a:t>(Categoría A). 2 países 100%. 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PE" sz="1200" kern="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-Bold"/>
              </a:rPr>
              <a:t> Fortalecer Intercambio electrónico transfronterizo de declaraciones aduaneras, certificados de origen y  certificados sanitarios y fitosanitarios.</a:t>
            </a:r>
            <a:endParaRPr lang="es-PE" sz="1200" kern="1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09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omunidadAnida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4"/>
          <a:stretch/>
        </p:blipFill>
        <p:spPr>
          <a:xfrm>
            <a:off x="-33785" y="565248"/>
            <a:ext cx="9144000" cy="3762627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855623" y="794034"/>
            <a:ext cx="1298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Ámbito Normativo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3062639" y="1361670"/>
            <a:ext cx="2951151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ü"/>
            </a:pPr>
            <a:endParaRPr lang="es-EC" sz="1200" dirty="0">
              <a:solidFill>
                <a:schemeClr val="tx1"/>
              </a:solidFill>
            </a:endParaRP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es-PE" sz="1200" dirty="0">
                <a:solidFill>
                  <a:schemeClr val="tx1"/>
                </a:solidFill>
              </a:rPr>
              <a:t>Concluir Proyecto INTERCOM. Implementación 2024 en los cinco módulos. 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endParaRPr lang="es-PE" sz="1200" dirty="0">
              <a:solidFill>
                <a:schemeClr val="tx1"/>
              </a:solidFill>
            </a:endParaRP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es-PE" sz="1200" dirty="0">
                <a:solidFill>
                  <a:schemeClr val="tx1"/>
                </a:solidFill>
              </a:rPr>
              <a:t>Incorporar Certificado Zoosanitario, Manifiesto de Carga Internacional, Documento de Tránsito Aduanero Comunitario.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endParaRPr lang="es-PE" sz="1200" dirty="0">
              <a:solidFill>
                <a:schemeClr val="tx1"/>
              </a:solidFill>
            </a:endParaRP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es-PE" sz="1200" dirty="0">
                <a:solidFill>
                  <a:schemeClr val="tx1"/>
                </a:solidFill>
              </a:rPr>
              <a:t>Reforma instrumento que dispone el intercambio de la información comercial de los actuales y futuros módulos.</a:t>
            </a:r>
            <a:endParaRPr lang="es-EC" sz="1200" dirty="0">
              <a:solidFill>
                <a:schemeClr val="tx1"/>
              </a:solidFill>
            </a:endParaRPr>
          </a:p>
          <a:p>
            <a:pPr marL="214313" indent="-214313" algn="just">
              <a:buFont typeface="Wingdings" panose="05000000000000000000" pitchFamily="2" charset="2"/>
              <a:buChar char="ü"/>
            </a:pPr>
            <a:endParaRPr lang="es-EC" sz="1200" dirty="0">
              <a:solidFill>
                <a:schemeClr val="tx1"/>
              </a:solidFill>
            </a:endParaRPr>
          </a:p>
          <a:p>
            <a:pPr algn="just"/>
            <a:endParaRPr lang="es-EC" sz="1200" dirty="0">
              <a:solidFill>
                <a:schemeClr val="tx1"/>
              </a:solidFill>
            </a:endParaRPr>
          </a:p>
          <a:p>
            <a:pPr marL="214313" indent="-214313" algn="just">
              <a:buFont typeface="Wingdings" panose="05000000000000000000" pitchFamily="2" charset="2"/>
              <a:buChar char="ü"/>
            </a:pP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791299" y="706786"/>
            <a:ext cx="175276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Gestión   coordinada en frontera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888969" y="891453"/>
            <a:ext cx="12984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INTERCOM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6086427" y="1498688"/>
            <a:ext cx="295115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s-PE" sz="1200" dirty="0">
                <a:solidFill>
                  <a:schemeClr val="tx1"/>
                </a:solidFill>
              </a:rPr>
              <a:t>Evaluar la gestión coordinada en frontera Centros Binacionales de Atención en Frontera (CEBAF).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es-PE" sz="1200" dirty="0">
              <a:solidFill>
                <a:schemeClr val="tx1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s-PE" sz="1200" dirty="0">
                <a:solidFill>
                  <a:schemeClr val="tx1"/>
                </a:solidFill>
              </a:rPr>
              <a:t>Diagnóstico del estado e identificación de medidas que se deberían adoptar para la facilitación del comercio (infraestructura, procedimientos, normativa, modelo, etc.)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es-PE" sz="1200" dirty="0">
              <a:solidFill>
                <a:schemeClr val="tx1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s-ES" sz="1200" dirty="0">
                <a:solidFill>
                  <a:schemeClr val="tx1"/>
                </a:solidFill>
              </a:rPr>
              <a:t>¿Homologar procesos, instalaciones, gestión y coordinación transfronteriza?</a:t>
            </a:r>
            <a:endParaRPr lang="es-EC" sz="1200" dirty="0">
              <a:solidFill>
                <a:schemeClr val="tx1"/>
              </a:solidFill>
            </a:endParaRPr>
          </a:p>
          <a:p>
            <a:pPr marL="214313" indent="-214313" algn="just">
              <a:buFont typeface="Wingdings" panose="05000000000000000000" pitchFamily="2" charset="2"/>
              <a:buChar char="ü"/>
            </a:pPr>
            <a:endParaRPr lang="es-ES" sz="1200" dirty="0">
              <a:solidFill>
                <a:schemeClr val="tx1"/>
              </a:solidFill>
            </a:endParaRPr>
          </a:p>
          <a:p>
            <a:pPr marL="214313" indent="-214313" algn="just">
              <a:buFont typeface="Wingdings" panose="05000000000000000000" pitchFamily="2" charset="2"/>
              <a:buChar char="ü"/>
            </a:pPr>
            <a:endParaRPr lang="es-ES" sz="1200" dirty="0">
              <a:solidFill>
                <a:schemeClr val="tx1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2FACA92-DA45-BCCB-2BE1-185AFC6983DF}"/>
              </a:ext>
            </a:extLst>
          </p:cNvPr>
          <p:cNvSpPr txBox="1">
            <a:spLocks/>
          </p:cNvSpPr>
          <p:nvPr/>
        </p:nvSpPr>
        <p:spPr>
          <a:xfrm>
            <a:off x="376765" y="-301014"/>
            <a:ext cx="8267773" cy="84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1600" dirty="0">
                <a:ln w="0"/>
                <a:solidFill>
                  <a:srgbClr val="003C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Retos de la Comunidad Andina – Régimen Internacional sobre Facilitación del Comercio</a:t>
            </a:r>
            <a:endParaRPr lang="es-ES" sz="1600" dirty="0">
              <a:ln w="0"/>
              <a:solidFill>
                <a:srgbClr val="003CA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CAADC4B-1855-9B98-4F92-80BDBB1E5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"/>
            <a:ext cx="9143999" cy="89867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A577059D-4CE9-1309-8F60-9C2492E6FF65}"/>
              </a:ext>
            </a:extLst>
          </p:cNvPr>
          <p:cNvGrpSpPr/>
          <p:nvPr/>
        </p:nvGrpSpPr>
        <p:grpSpPr>
          <a:xfrm>
            <a:off x="1" y="4709792"/>
            <a:ext cx="2106024" cy="338554"/>
            <a:chOff x="0" y="4673490"/>
            <a:chExt cx="2020441" cy="338554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3E7C76C-B52E-DDFC-FD8E-DD9DF07E2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552" y="4705844"/>
              <a:ext cx="1315889" cy="295478"/>
            </a:xfrm>
            <a:prstGeom prst="rect">
              <a:avLst/>
            </a:prstGeom>
          </p:spPr>
        </p:pic>
        <p:pic>
          <p:nvPicPr>
            <p:cNvPr id="13" name="Google Shape;236;p5">
              <a:extLst>
                <a:ext uri="{FF2B5EF4-FFF2-40B4-BE49-F238E27FC236}">
                  <a16:creationId xmlns:a16="http://schemas.microsoft.com/office/drawing/2014/main" id="{64813C4A-4CB8-7B94-39D0-3B557694430E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673490"/>
              <a:ext cx="472966" cy="338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8;p5">
              <a:extLst>
                <a:ext uri="{FF2B5EF4-FFF2-40B4-BE49-F238E27FC236}">
                  <a16:creationId xmlns:a16="http://schemas.microsoft.com/office/drawing/2014/main" id="{BB376F2F-0A62-FDD9-CA44-3711EFC03EF6}"/>
                </a:ext>
              </a:extLst>
            </p:cNvPr>
            <p:cNvSpPr txBox="1">
              <a:spLocks/>
            </p:cNvSpPr>
            <p:nvPr/>
          </p:nvSpPr>
          <p:spPr>
            <a:xfrm>
              <a:off x="111512" y="4705844"/>
              <a:ext cx="249942" cy="273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lt1"/>
                  </a:solidFill>
                  <a:latin typeface="Arial"/>
                  <a:ea typeface="Arial"/>
                  <a:cs typeface="Arial"/>
                </a:rPr>
                <a:t>7</a:t>
              </a:r>
              <a:endParaRPr lang="en-US" sz="11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F8E14AD-FD1A-76E7-8BE0-854690814FC9}"/>
              </a:ext>
            </a:extLst>
          </p:cNvPr>
          <p:cNvSpPr txBox="1"/>
          <p:nvPr/>
        </p:nvSpPr>
        <p:spPr>
          <a:xfrm>
            <a:off x="5888679" y="4804946"/>
            <a:ext cx="32123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dirty="0">
                <a:solidFill>
                  <a:srgbClr val="00A045"/>
                </a:solidFill>
              </a:rPr>
              <a:t>Bolivia</a:t>
            </a:r>
            <a:r>
              <a:rPr lang="es-PE" sz="1600" dirty="0">
                <a:solidFill>
                  <a:srgbClr val="004385"/>
                </a:solidFill>
              </a:rPr>
              <a:t>  Colombia  </a:t>
            </a:r>
            <a:r>
              <a:rPr lang="es-PE" sz="1600" dirty="0">
                <a:solidFill>
                  <a:srgbClr val="F26A1E"/>
                </a:solidFill>
              </a:rPr>
              <a:t>Ecuador</a:t>
            </a:r>
            <a:r>
              <a:rPr lang="es-PE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PE" sz="1600" dirty="0">
                <a:solidFill>
                  <a:srgbClr val="EA0100"/>
                </a:solidFill>
              </a:rPr>
              <a:t>Perú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E3AD270C-D80E-0CD8-3A1F-80FEF23A0951}"/>
              </a:ext>
            </a:extLst>
          </p:cNvPr>
          <p:cNvSpPr/>
          <p:nvPr/>
        </p:nvSpPr>
        <p:spPr>
          <a:xfrm>
            <a:off x="-9475" y="1327071"/>
            <a:ext cx="2951151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ü"/>
            </a:pPr>
            <a:endParaRPr lang="es-EC" sz="1100" dirty="0">
              <a:solidFill>
                <a:srgbClr val="254061"/>
              </a:solidFill>
            </a:endParaRP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es-PE" sz="1100" dirty="0">
                <a:latin typeface="+mn-lt"/>
              </a:rPr>
              <a:t>Instrumentalizar las disposiciones que  facilitan el comercio en la CAN. Por ejemplo, Régimen Andino sobre Control Aduanero, Transito Aduanero (única norma).</a:t>
            </a:r>
            <a:endParaRPr lang="es-EC" sz="1100" dirty="0">
              <a:latin typeface="+mn-lt"/>
            </a:endParaRP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endParaRPr lang="es-PE" sz="1100" dirty="0">
              <a:solidFill>
                <a:srgbClr val="254061"/>
              </a:solidFill>
              <a:latin typeface="+mn-lt"/>
            </a:endParaRP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es-PE" sz="1100" dirty="0">
                <a:latin typeface="+mn-lt"/>
              </a:rPr>
              <a:t>Intercambio de información entre aduanas, comercial y la utilización de mecanismos de gestión de riesgos para evitar duplicidad de controles. 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endParaRPr lang="es-PE" sz="1100" dirty="0">
              <a:latin typeface="+mn-lt"/>
            </a:endParaRP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es-PE" sz="1100" dirty="0">
                <a:latin typeface="+mn-lt"/>
              </a:rPr>
              <a:t>Guía comunitaria de Gestión de riesgos.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endParaRPr lang="es-PE" sz="1100" dirty="0">
              <a:latin typeface="+mn-lt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s-ES" sz="1100" dirty="0">
                <a:latin typeface="+mn-lt"/>
              </a:rPr>
              <a:t>Evaluar la armonización gradual de los sistemas de gestión de riesgo y técnicas de evaluación de riesgo.</a:t>
            </a:r>
            <a:endParaRPr lang="es-PE" sz="1100" dirty="0">
              <a:latin typeface="+mn-lt"/>
            </a:endParaRPr>
          </a:p>
          <a:p>
            <a:pPr lvl="0" algn="just"/>
            <a:endParaRPr lang="es-EC" sz="1100" b="0" dirty="0"/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endParaRPr lang="es-PE" sz="1100" dirty="0">
              <a:solidFill>
                <a:srgbClr val="254061"/>
              </a:solidFill>
            </a:endParaRPr>
          </a:p>
          <a:p>
            <a:pPr algn="just"/>
            <a:endParaRPr lang="es-EC" sz="1100" dirty="0">
              <a:solidFill>
                <a:srgbClr val="254061"/>
              </a:solidFill>
            </a:endParaRPr>
          </a:p>
          <a:p>
            <a:pPr algn="just"/>
            <a:endParaRPr lang="es-EC" sz="1100" dirty="0"/>
          </a:p>
          <a:p>
            <a:pPr algn="just"/>
            <a:endParaRPr lang="es-EC" sz="1100" dirty="0"/>
          </a:p>
        </p:txBody>
      </p:sp>
    </p:spTree>
    <p:extLst>
      <p:ext uri="{BB962C8B-B14F-4D97-AF65-F5344CB8AC3E}">
        <p14:creationId xmlns:p14="http://schemas.microsoft.com/office/powerpoint/2010/main" val="3693292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ComunidadAnida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8" y="745342"/>
            <a:ext cx="8773583" cy="3868254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318908" y="1901647"/>
            <a:ext cx="413200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just">
              <a:buFont typeface="Wingdings" panose="05000000000000000000" pitchFamily="2" charset="2"/>
              <a:buChar char="ü"/>
            </a:pPr>
            <a:endParaRPr lang="es-PE" sz="1200" dirty="0">
              <a:solidFill>
                <a:schemeClr val="tx1"/>
              </a:solidFill>
              <a:latin typeface="+mj-lt"/>
            </a:endParaRP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es-PE" sz="1200" dirty="0">
                <a:solidFill>
                  <a:schemeClr val="tx1"/>
                </a:solidFill>
                <a:latin typeface="+mj-lt"/>
              </a:rPr>
              <a:t>Identificar cumplimiento de medidas del Plan Estratégico. 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endParaRPr lang="es-PE" sz="1200" dirty="0">
              <a:solidFill>
                <a:schemeClr val="tx1"/>
              </a:solidFill>
              <a:latin typeface="+mj-lt"/>
            </a:endParaRP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es-PE" sz="1200" dirty="0">
                <a:solidFill>
                  <a:schemeClr val="tx1"/>
                </a:solidFill>
                <a:latin typeface="+mj-lt"/>
              </a:rPr>
              <a:t>Evaluar el Plan Estratégico de la Comunidad Andina sobre Facilitación del Comercio en Materia Aduanera y su actualización. Desarrollar recomendaciones que se deriven del diagnóstico, e identificar las medidas.</a:t>
            </a:r>
            <a:endParaRPr lang="es-EC" sz="1200" dirty="0">
              <a:solidFill>
                <a:schemeClr val="tx1"/>
              </a:solidFill>
              <a:latin typeface="+mj-lt"/>
            </a:endParaRPr>
          </a:p>
          <a:p>
            <a:pPr marL="214313" indent="-214313" algn="just">
              <a:buFont typeface="Wingdings" panose="05000000000000000000" pitchFamily="2" charset="2"/>
              <a:buChar char="ü"/>
            </a:pPr>
            <a:endParaRPr lang="es-ES" sz="1200" dirty="0">
              <a:solidFill>
                <a:schemeClr val="tx1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s-ES" sz="1200" dirty="0">
                <a:solidFill>
                  <a:schemeClr val="tx1"/>
                </a:solidFill>
                <a:latin typeface="+mj-lt"/>
              </a:rPr>
              <a:t>Definición de metodología de seguimiento y valoración de compromisos en materia de facilitación del comercio y el impacto de cada una de las medidas en la subregión andina (cumplimiento OMC 88%). Más allá OMC.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endParaRPr lang="es-PE" sz="1200" dirty="0">
              <a:solidFill>
                <a:schemeClr val="tx1"/>
              </a:solidFill>
              <a:latin typeface="+mj-lt"/>
            </a:endParaRP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endParaRPr lang="es-PE" sz="1200" dirty="0">
              <a:solidFill>
                <a:schemeClr val="tx1"/>
              </a:solidFill>
              <a:latin typeface="+mj-lt"/>
            </a:endParaRP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endParaRPr lang="es-EC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253066" y="1003921"/>
            <a:ext cx="1460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Plan Facilitación del Comercio</a:t>
            </a:r>
            <a:endParaRPr lang="es-ES" dirty="0"/>
          </a:p>
        </p:txBody>
      </p:sp>
      <p:sp>
        <p:nvSpPr>
          <p:cNvPr id="22" name="CuadroTexto 21"/>
          <p:cNvSpPr txBox="1"/>
          <p:nvPr/>
        </p:nvSpPr>
        <p:spPr>
          <a:xfrm>
            <a:off x="5552019" y="957552"/>
            <a:ext cx="17568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Servicios e Infraestructura Logística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4693085" y="1934170"/>
            <a:ext cx="418889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es-ES" sz="1200" dirty="0">
                <a:latin typeface="+mj-lt"/>
              </a:rPr>
              <a:t>Fortalecer políticas en materia de infraestructura y servicios logísticos, desarrollo e integración del transporte terrestre, aéreo y marítimo.  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endParaRPr lang="es-ES" sz="1200" dirty="0">
              <a:solidFill>
                <a:srgbClr val="254061"/>
              </a:solidFill>
              <a:latin typeface="+mj-lt"/>
            </a:endParaRP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es-ES" sz="1200" dirty="0">
                <a:latin typeface="+mj-lt"/>
              </a:rPr>
              <a:t>Estudio detallado de los costos logísticos de las cadenas de valor intracomunitarias, y a terceros países, identificando brechas  y desarrollo de políticas públicas desde el marco comunitario que mejoren la competitividad regional.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endParaRPr lang="es-ES" sz="1200" dirty="0">
              <a:latin typeface="+mj-lt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s-ES" sz="1200" dirty="0"/>
              <a:t>Revisión de normativa comunitaria base para el desarrollo de potenciales corredores logísticos regionales, incorporando avances tecnológicos, sostenibilidad ambiental y de facilitación comercial. </a:t>
            </a:r>
            <a:endParaRPr lang="es-PE" sz="1200" dirty="0"/>
          </a:p>
          <a:p>
            <a:pPr lvl="0" algn="just"/>
            <a:r>
              <a:rPr lang="es-ES" sz="1200" dirty="0">
                <a:latin typeface="+mj-lt"/>
              </a:rPr>
              <a:t> </a:t>
            </a:r>
            <a:endParaRPr lang="es-PE" sz="1200" dirty="0">
              <a:latin typeface="+mj-lt"/>
            </a:endParaRPr>
          </a:p>
          <a:p>
            <a:pPr marL="214313" indent="-214313" algn="just">
              <a:buFont typeface="Wingdings" panose="05000000000000000000" pitchFamily="2" charset="2"/>
              <a:buChar char="ü"/>
            </a:pPr>
            <a:endParaRPr lang="es-EC" sz="1200" dirty="0"/>
          </a:p>
          <a:p>
            <a:pPr marL="214313" indent="-214313" algn="just">
              <a:buFont typeface="Wingdings" panose="05000000000000000000" pitchFamily="2" charset="2"/>
              <a:buChar char="ü"/>
            </a:pPr>
            <a:endParaRPr lang="es-EC" sz="1200" dirty="0"/>
          </a:p>
          <a:p>
            <a:pPr marL="214313" indent="-214313" algn="just">
              <a:buFont typeface="Wingdings" panose="05000000000000000000" pitchFamily="2" charset="2"/>
              <a:buChar char="ü"/>
            </a:pPr>
            <a:endParaRPr lang="es-EC" sz="120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95B73ABB-24E5-35DF-1775-7A25FC8CD334}"/>
              </a:ext>
            </a:extLst>
          </p:cNvPr>
          <p:cNvSpPr txBox="1">
            <a:spLocks/>
          </p:cNvSpPr>
          <p:nvPr/>
        </p:nvSpPr>
        <p:spPr>
          <a:xfrm>
            <a:off x="438112" y="-218332"/>
            <a:ext cx="8267773" cy="84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1600" dirty="0">
                <a:ln w="0"/>
                <a:solidFill>
                  <a:srgbClr val="003C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Retos de la Comunidad Andina – Régimen Internacional sobre Facilitación del Comercio</a:t>
            </a:r>
            <a:endParaRPr lang="es-ES" sz="1600" dirty="0">
              <a:ln w="0"/>
              <a:solidFill>
                <a:srgbClr val="003CA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2CFE94-DFCC-5383-9E6D-6BDC0F170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43999" cy="89867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8C1C91E1-595C-B1F2-1DE1-5F00631DC5BC}"/>
              </a:ext>
            </a:extLst>
          </p:cNvPr>
          <p:cNvGrpSpPr/>
          <p:nvPr/>
        </p:nvGrpSpPr>
        <p:grpSpPr>
          <a:xfrm>
            <a:off x="1" y="4709792"/>
            <a:ext cx="2106024" cy="338554"/>
            <a:chOff x="0" y="4673490"/>
            <a:chExt cx="2020441" cy="338554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F681EB2-9C64-8B6E-5876-206519E46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552" y="4705844"/>
              <a:ext cx="1315889" cy="295478"/>
            </a:xfrm>
            <a:prstGeom prst="rect">
              <a:avLst/>
            </a:prstGeom>
          </p:spPr>
        </p:pic>
        <p:pic>
          <p:nvPicPr>
            <p:cNvPr id="9" name="Google Shape;236;p5">
              <a:extLst>
                <a:ext uri="{FF2B5EF4-FFF2-40B4-BE49-F238E27FC236}">
                  <a16:creationId xmlns:a16="http://schemas.microsoft.com/office/drawing/2014/main" id="{62D700EC-C7FB-116F-475F-963CBC533585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673490"/>
              <a:ext cx="472966" cy="338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238;p5">
              <a:extLst>
                <a:ext uri="{FF2B5EF4-FFF2-40B4-BE49-F238E27FC236}">
                  <a16:creationId xmlns:a16="http://schemas.microsoft.com/office/drawing/2014/main" id="{73631D3F-6E4A-33D6-F57A-3103501D963F}"/>
                </a:ext>
              </a:extLst>
            </p:cNvPr>
            <p:cNvSpPr txBox="1">
              <a:spLocks/>
            </p:cNvSpPr>
            <p:nvPr/>
          </p:nvSpPr>
          <p:spPr>
            <a:xfrm>
              <a:off x="111512" y="4705844"/>
              <a:ext cx="249942" cy="273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433C898-6F77-C3F2-A0CE-0E593FDF5C52}"/>
              </a:ext>
            </a:extLst>
          </p:cNvPr>
          <p:cNvSpPr txBox="1"/>
          <p:nvPr/>
        </p:nvSpPr>
        <p:spPr>
          <a:xfrm>
            <a:off x="5888679" y="4804946"/>
            <a:ext cx="32123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dirty="0">
                <a:solidFill>
                  <a:srgbClr val="00A045"/>
                </a:solidFill>
              </a:rPr>
              <a:t>Bolivia</a:t>
            </a:r>
            <a:r>
              <a:rPr lang="es-PE" sz="1600" dirty="0">
                <a:solidFill>
                  <a:srgbClr val="004385"/>
                </a:solidFill>
              </a:rPr>
              <a:t>  Colombia  </a:t>
            </a:r>
            <a:r>
              <a:rPr lang="es-PE" sz="1600" dirty="0">
                <a:solidFill>
                  <a:srgbClr val="F26A1E"/>
                </a:solidFill>
              </a:rPr>
              <a:t>Ecuador</a:t>
            </a:r>
            <a:r>
              <a:rPr lang="es-PE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PE" sz="1600" dirty="0">
                <a:solidFill>
                  <a:srgbClr val="EA0100"/>
                </a:solidFill>
              </a:rPr>
              <a:t>Perú</a:t>
            </a:r>
          </a:p>
        </p:txBody>
      </p:sp>
    </p:spTree>
    <p:extLst>
      <p:ext uri="{BB962C8B-B14F-4D97-AF65-F5344CB8AC3E}">
        <p14:creationId xmlns:p14="http://schemas.microsoft.com/office/powerpoint/2010/main" val="525647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661933" y="515969"/>
            <a:ext cx="5354928" cy="461664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just"/>
            <a:endParaRPr lang="es-EC" dirty="0">
              <a:solidFill>
                <a:schemeClr val="tx1"/>
              </a:solidFill>
            </a:endParaRPr>
          </a:p>
          <a:p>
            <a:pPr lvl="0" algn="just"/>
            <a:endParaRPr lang="es-EC" dirty="0">
              <a:solidFill>
                <a:schemeClr val="tx1"/>
              </a:solidFill>
            </a:endParaRPr>
          </a:p>
          <a:p>
            <a:pPr marL="214313" indent="-214313" algn="just">
              <a:buFont typeface="Wingdings" panose="05000000000000000000" pitchFamily="2" charset="2"/>
              <a:buChar char="ü"/>
            </a:pPr>
            <a:r>
              <a:rPr lang="es-PE" b="1" dirty="0">
                <a:solidFill>
                  <a:schemeClr val="tx1"/>
                </a:solidFill>
              </a:rPr>
              <a:t>Certificados de Identificación Digital INTERCOM: </a:t>
            </a:r>
            <a:r>
              <a:rPr lang="es-PE" dirty="0">
                <a:solidFill>
                  <a:schemeClr val="tx1"/>
                </a:solidFill>
              </a:rPr>
              <a:t>facilitar el uso de la plataforma INTERCOM que requerirá de la autenticación de usuarios que ofrecerá el sistema. Incentivar su utilización y su ampliación incluso PYMES en un futuro. </a:t>
            </a:r>
          </a:p>
          <a:p>
            <a:pPr marL="214313" indent="-214313" algn="just">
              <a:buFont typeface="Wingdings" panose="05000000000000000000" pitchFamily="2" charset="2"/>
              <a:buChar char="ü"/>
            </a:pPr>
            <a:endParaRPr lang="es-PE" dirty="0">
              <a:solidFill>
                <a:schemeClr val="tx1"/>
              </a:solidFill>
            </a:endParaRPr>
          </a:p>
          <a:p>
            <a:pPr marL="214313" indent="-214313" algn="just">
              <a:buFont typeface="Wingdings" panose="05000000000000000000" pitchFamily="2" charset="2"/>
              <a:buChar char="ü"/>
            </a:pPr>
            <a:r>
              <a:rPr lang="es-PE" b="1" dirty="0">
                <a:solidFill>
                  <a:schemeClr val="tx1"/>
                </a:solidFill>
              </a:rPr>
              <a:t>Institucionalidad: </a:t>
            </a:r>
            <a:r>
              <a:rPr lang="es-PE" dirty="0">
                <a:solidFill>
                  <a:schemeClr val="tx1"/>
                </a:solidFill>
              </a:rPr>
              <a:t>Comités Nacionales de Facilitación del Comercio, que puedan participar de este proceso. Reactivación del grupo de trabajo que estableció el Plan Estratégico. </a:t>
            </a:r>
          </a:p>
          <a:p>
            <a:pPr marL="214313" indent="-214313" algn="just">
              <a:buFont typeface="Wingdings" panose="05000000000000000000" pitchFamily="2" charset="2"/>
              <a:buChar char="ü"/>
            </a:pPr>
            <a:endParaRPr lang="es-PE" dirty="0">
              <a:solidFill>
                <a:schemeClr val="tx1"/>
              </a:solidFill>
            </a:endParaRPr>
          </a:p>
          <a:p>
            <a:pPr marL="214313" indent="-214313" algn="just">
              <a:buFont typeface="Wingdings" panose="05000000000000000000" pitchFamily="2" charset="2"/>
              <a:buChar char="ü"/>
            </a:pPr>
            <a:r>
              <a:rPr lang="es-PE" dirty="0">
                <a:solidFill>
                  <a:schemeClr val="tx1"/>
                </a:solidFill>
              </a:rPr>
              <a:t>Sin tratarse de una iniciativa de la CAN, se pone en consideración: </a:t>
            </a:r>
          </a:p>
          <a:p>
            <a:pPr marL="214313" indent="-214313" algn="just">
              <a:buFont typeface="Wingdings" panose="05000000000000000000" pitchFamily="2" charset="2"/>
              <a:buChar char="ü"/>
            </a:pPr>
            <a:endParaRPr lang="es-PE" dirty="0">
              <a:solidFill>
                <a:schemeClr val="tx1"/>
              </a:solidFill>
            </a:endParaRPr>
          </a:p>
          <a:p>
            <a:pPr marL="214313" indent="-214313" algn="just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tx1"/>
                </a:solidFill>
              </a:rPr>
              <a:t>Acuerdos de reconocimiento mutuo de calidad de los sistemas sanitarios (fitosanitarios)</a:t>
            </a:r>
            <a:r>
              <a:rPr lang="es-PE" b="1" dirty="0">
                <a:solidFill>
                  <a:schemeClr val="tx1"/>
                </a:solidFill>
              </a:rPr>
              <a:t>:</a:t>
            </a:r>
            <a:r>
              <a:rPr lang="es-PE" dirty="0">
                <a:solidFill>
                  <a:schemeClr val="tx1"/>
                </a:solidFill>
              </a:rPr>
              <a:t> en la equivalencia, </a:t>
            </a:r>
            <a:r>
              <a:rPr lang="es-ES" dirty="0">
                <a:solidFill>
                  <a:schemeClr val="tx1"/>
                </a:solidFill>
              </a:rPr>
              <a:t>procedimientos de inspección y control y sus resultados. </a:t>
            </a:r>
          </a:p>
          <a:p>
            <a:pPr marL="214313" indent="-214313" algn="just">
              <a:buFont typeface="Wingdings" panose="05000000000000000000" pitchFamily="2" charset="2"/>
              <a:buChar char="ü"/>
            </a:pPr>
            <a:endParaRPr lang="es-ES" dirty="0">
              <a:solidFill>
                <a:schemeClr val="tx1"/>
              </a:solidFill>
            </a:endParaRPr>
          </a:p>
          <a:p>
            <a:pPr marL="214313" indent="-214313" algn="just">
              <a:buFont typeface="Wingdings" panose="05000000000000000000" pitchFamily="2" charset="2"/>
              <a:buChar char="ü"/>
            </a:pPr>
            <a:endParaRPr lang="es-EC" dirty="0">
              <a:solidFill>
                <a:schemeClr val="tx1"/>
              </a:solidFill>
            </a:endParaRPr>
          </a:p>
          <a:p>
            <a:pPr marL="214313" indent="-214313" algn="just">
              <a:buFont typeface="Wingdings" panose="05000000000000000000" pitchFamily="2" charset="2"/>
              <a:buChar char="ü"/>
            </a:pP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6ADABB6-AD90-EDD8-7872-118AB79AD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43999" cy="89867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2DEB6A42-4A0F-3393-9FB7-41EDDD77A955}"/>
              </a:ext>
            </a:extLst>
          </p:cNvPr>
          <p:cNvGrpSpPr/>
          <p:nvPr/>
        </p:nvGrpSpPr>
        <p:grpSpPr>
          <a:xfrm>
            <a:off x="1" y="4709792"/>
            <a:ext cx="2106024" cy="338554"/>
            <a:chOff x="0" y="4673490"/>
            <a:chExt cx="2020441" cy="338554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7D55B831-4C89-BA8C-1353-C8DA6DAA3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552" y="4705844"/>
              <a:ext cx="1315889" cy="295478"/>
            </a:xfrm>
            <a:prstGeom prst="rect">
              <a:avLst/>
            </a:prstGeom>
          </p:spPr>
        </p:pic>
        <p:pic>
          <p:nvPicPr>
            <p:cNvPr id="10" name="Google Shape;236;p5">
              <a:extLst>
                <a:ext uri="{FF2B5EF4-FFF2-40B4-BE49-F238E27FC236}">
                  <a16:creationId xmlns:a16="http://schemas.microsoft.com/office/drawing/2014/main" id="{C2823D80-864D-022F-04E3-CAF53F49BA2A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673490"/>
              <a:ext cx="472966" cy="338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238;p5">
              <a:extLst>
                <a:ext uri="{FF2B5EF4-FFF2-40B4-BE49-F238E27FC236}">
                  <a16:creationId xmlns:a16="http://schemas.microsoft.com/office/drawing/2014/main" id="{C1BCD42B-233B-B6A2-B28F-CB26B042DC0D}"/>
                </a:ext>
              </a:extLst>
            </p:cNvPr>
            <p:cNvSpPr txBox="1">
              <a:spLocks/>
            </p:cNvSpPr>
            <p:nvPr/>
          </p:nvSpPr>
          <p:spPr>
            <a:xfrm>
              <a:off x="111512" y="4705844"/>
              <a:ext cx="249942" cy="273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F245C66-CB9D-C152-90FD-82A8821EB33B}"/>
              </a:ext>
            </a:extLst>
          </p:cNvPr>
          <p:cNvSpPr txBox="1"/>
          <p:nvPr/>
        </p:nvSpPr>
        <p:spPr>
          <a:xfrm>
            <a:off x="5888679" y="4804946"/>
            <a:ext cx="32123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dirty="0">
                <a:solidFill>
                  <a:srgbClr val="00A045"/>
                </a:solidFill>
              </a:rPr>
              <a:t>Bolivia</a:t>
            </a:r>
            <a:r>
              <a:rPr lang="es-PE" sz="1600" dirty="0">
                <a:solidFill>
                  <a:srgbClr val="004385"/>
                </a:solidFill>
              </a:rPr>
              <a:t>  Colombia  </a:t>
            </a:r>
            <a:r>
              <a:rPr lang="es-PE" sz="1600" dirty="0">
                <a:solidFill>
                  <a:srgbClr val="F26A1E"/>
                </a:solidFill>
              </a:rPr>
              <a:t>Ecuador</a:t>
            </a:r>
            <a:r>
              <a:rPr lang="es-PE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PE" sz="1600" dirty="0">
                <a:solidFill>
                  <a:srgbClr val="EA0100"/>
                </a:solidFill>
              </a:rPr>
              <a:t>Perú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55A520DA-F6F3-AE72-1CF7-783126B195B6}"/>
              </a:ext>
            </a:extLst>
          </p:cNvPr>
          <p:cNvSpPr txBox="1">
            <a:spLocks/>
          </p:cNvSpPr>
          <p:nvPr/>
        </p:nvSpPr>
        <p:spPr>
          <a:xfrm>
            <a:off x="144728" y="-113257"/>
            <a:ext cx="8854544" cy="84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1600" dirty="0">
                <a:ln w="0"/>
                <a:solidFill>
                  <a:srgbClr val="003C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Otros Retos de la Comunidad Andina – Régimen Internacional sobre Facilitación del Comercio</a:t>
            </a:r>
            <a:endParaRPr lang="es-ES" sz="1600" dirty="0">
              <a:ln w="0"/>
              <a:solidFill>
                <a:srgbClr val="003CA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F61F47E-988C-4064-BFF3-583B1500D8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71" r="19779" b="384"/>
          <a:stretch/>
        </p:blipFill>
        <p:spPr>
          <a:xfrm>
            <a:off x="0" y="988851"/>
            <a:ext cx="3641558" cy="338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703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6296</TotalTime>
  <Words>1429</Words>
  <Application>Microsoft Office PowerPoint</Application>
  <PresentationFormat>Presentación en pantalla (16:9)</PresentationFormat>
  <Paragraphs>188</Paragraphs>
  <Slides>10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Marco Vinicio Flores González</cp:lastModifiedBy>
  <cp:revision>202</cp:revision>
  <dcterms:created xsi:type="dcterms:W3CDTF">2020-01-08T14:48:07Z</dcterms:created>
  <dcterms:modified xsi:type="dcterms:W3CDTF">2023-11-27T17:25:23Z</dcterms:modified>
</cp:coreProperties>
</file>