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23"/>
  </p:notesMasterIdLst>
  <p:sldIdLst>
    <p:sldId id="256" r:id="rId5"/>
    <p:sldId id="312" r:id="rId6"/>
    <p:sldId id="306" r:id="rId7"/>
    <p:sldId id="307" r:id="rId8"/>
    <p:sldId id="308" r:id="rId9"/>
    <p:sldId id="309" r:id="rId10"/>
    <p:sldId id="310" r:id="rId11"/>
    <p:sldId id="311" r:id="rId12"/>
    <p:sldId id="315" r:id="rId13"/>
    <p:sldId id="305" r:id="rId14"/>
    <p:sldId id="290" r:id="rId15"/>
    <p:sldId id="294" r:id="rId16"/>
    <p:sldId id="318" r:id="rId17"/>
    <p:sldId id="297" r:id="rId18"/>
    <p:sldId id="319" r:id="rId19"/>
    <p:sldId id="291" r:id="rId20"/>
    <p:sldId id="298" r:id="rId21"/>
    <p:sldId id="26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742" autoAdjust="0"/>
    <p:restoredTop sz="90767" autoAdjust="0"/>
  </p:normalViewPr>
  <p:slideViewPr>
    <p:cSldViewPr snapToGrid="0">
      <p:cViewPr>
        <p:scale>
          <a:sx n="69" d="100"/>
          <a:sy n="69" d="100"/>
        </p:scale>
        <p:origin x="4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99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/>
              <a:t>% SHARE OF CATEGORIES A, B, C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Y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ANU</c:v>
                </c:pt>
                <c:pt idx="1">
                  <c:v>BAR</c:v>
                </c:pt>
                <c:pt idx="2">
                  <c:v>BEL</c:v>
                </c:pt>
                <c:pt idx="3">
                  <c:v>DOM</c:v>
                </c:pt>
                <c:pt idx="4">
                  <c:v>GRE</c:v>
                </c:pt>
                <c:pt idx="5">
                  <c:v>GUY</c:v>
                </c:pt>
                <c:pt idx="6">
                  <c:v>JAM</c:v>
                </c:pt>
                <c:pt idx="7">
                  <c:v>SKN</c:v>
                </c:pt>
                <c:pt idx="8">
                  <c:v>SLU</c:v>
                </c:pt>
                <c:pt idx="9">
                  <c:v>SVG</c:v>
                </c:pt>
                <c:pt idx="10">
                  <c:v>SUR</c:v>
                </c:pt>
                <c:pt idx="11">
                  <c:v>TT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37</c:v>
                </c:pt>
                <c:pt idx="1">
                  <c:v>33.200000000000003</c:v>
                </c:pt>
                <c:pt idx="2">
                  <c:v>34</c:v>
                </c:pt>
                <c:pt idx="3">
                  <c:v>55</c:v>
                </c:pt>
                <c:pt idx="4">
                  <c:v>73.5</c:v>
                </c:pt>
                <c:pt idx="5">
                  <c:v>73.099999999999994</c:v>
                </c:pt>
                <c:pt idx="6">
                  <c:v>14.7</c:v>
                </c:pt>
                <c:pt idx="7">
                  <c:v>67.599999999999994</c:v>
                </c:pt>
                <c:pt idx="8">
                  <c:v>49.2</c:v>
                </c:pt>
                <c:pt idx="9">
                  <c:v>54.6</c:v>
                </c:pt>
                <c:pt idx="10">
                  <c:v>10.1</c:v>
                </c:pt>
                <c:pt idx="11">
                  <c:v>21.4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05-4B0A-897E-C5687F0C8A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ANU</c:v>
                </c:pt>
                <c:pt idx="1">
                  <c:v>BAR</c:v>
                </c:pt>
                <c:pt idx="2">
                  <c:v>BEL</c:v>
                </c:pt>
                <c:pt idx="3">
                  <c:v>DOM</c:v>
                </c:pt>
                <c:pt idx="4">
                  <c:v>GRE</c:v>
                </c:pt>
                <c:pt idx="5">
                  <c:v>GUY</c:v>
                </c:pt>
                <c:pt idx="6">
                  <c:v>JAM</c:v>
                </c:pt>
                <c:pt idx="7">
                  <c:v>SKN</c:v>
                </c:pt>
                <c:pt idx="8">
                  <c:v>SLU</c:v>
                </c:pt>
                <c:pt idx="9">
                  <c:v>SVG</c:v>
                </c:pt>
                <c:pt idx="10">
                  <c:v>SUR</c:v>
                </c:pt>
                <c:pt idx="11">
                  <c:v>TT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8.8000000000000007</c:v>
                </c:pt>
                <c:pt idx="1">
                  <c:v>32.4</c:v>
                </c:pt>
                <c:pt idx="2">
                  <c:v>12.2</c:v>
                </c:pt>
                <c:pt idx="3">
                  <c:v>7.1</c:v>
                </c:pt>
                <c:pt idx="4">
                  <c:v>8</c:v>
                </c:pt>
                <c:pt idx="5">
                  <c:v>2.9</c:v>
                </c:pt>
                <c:pt idx="6">
                  <c:v>29.4</c:v>
                </c:pt>
                <c:pt idx="7">
                  <c:v>8</c:v>
                </c:pt>
                <c:pt idx="8">
                  <c:v>29.4</c:v>
                </c:pt>
                <c:pt idx="9">
                  <c:v>8.4</c:v>
                </c:pt>
                <c:pt idx="10">
                  <c:v>0</c:v>
                </c:pt>
                <c:pt idx="1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05-4B0A-897E-C5687F0C8A1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ANU</c:v>
                </c:pt>
                <c:pt idx="1">
                  <c:v>BAR</c:v>
                </c:pt>
                <c:pt idx="2">
                  <c:v>BEL</c:v>
                </c:pt>
                <c:pt idx="3">
                  <c:v>DOM</c:v>
                </c:pt>
                <c:pt idx="4">
                  <c:v>GRE</c:v>
                </c:pt>
                <c:pt idx="5">
                  <c:v>GUY</c:v>
                </c:pt>
                <c:pt idx="6">
                  <c:v>JAM</c:v>
                </c:pt>
                <c:pt idx="7">
                  <c:v>SKN</c:v>
                </c:pt>
                <c:pt idx="8">
                  <c:v>SLU</c:v>
                </c:pt>
                <c:pt idx="9">
                  <c:v>SVG</c:v>
                </c:pt>
                <c:pt idx="10">
                  <c:v>SUR</c:v>
                </c:pt>
                <c:pt idx="11">
                  <c:v>TT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52.5</c:v>
                </c:pt>
                <c:pt idx="1">
                  <c:v>34.5</c:v>
                </c:pt>
                <c:pt idx="2">
                  <c:v>53.8</c:v>
                </c:pt>
                <c:pt idx="3">
                  <c:v>36.799999999999997</c:v>
                </c:pt>
                <c:pt idx="4">
                  <c:v>18.5</c:v>
                </c:pt>
                <c:pt idx="5">
                  <c:v>23.9</c:v>
                </c:pt>
                <c:pt idx="6">
                  <c:v>55.9</c:v>
                </c:pt>
                <c:pt idx="7">
                  <c:v>24.4</c:v>
                </c:pt>
                <c:pt idx="8">
                  <c:v>21.4</c:v>
                </c:pt>
                <c:pt idx="9">
                  <c:v>37</c:v>
                </c:pt>
                <c:pt idx="10">
                  <c:v>89.9</c:v>
                </c:pt>
                <c:pt idx="11">
                  <c:v>70.599999999999994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05-4B0A-897E-C5687F0C8A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0062400"/>
        <c:axId val="320065352"/>
      </c:barChart>
      <c:catAx>
        <c:axId val="320062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20065352"/>
        <c:crosses val="autoZero"/>
        <c:auto val="1"/>
        <c:lblAlgn val="ctr"/>
        <c:lblOffset val="100"/>
        <c:noMultiLvlLbl val="0"/>
      </c:catAx>
      <c:valAx>
        <c:axId val="320065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20062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Common ‘Category A’ Measures</a:t>
            </a:r>
          </a:p>
        </c:rich>
      </c:tx>
      <c:overlay val="0"/>
      <c:spPr>
        <a:noFill/>
        <a:ln w="25364">
          <a:noFill/>
        </a:ln>
      </c:sp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rgbClr val="5B9BD5"/>
            </a:solidFill>
            <a:ln w="25364">
              <a:noFill/>
            </a:ln>
          </c:spPr>
          <c:invertIfNegative val="0"/>
          <c:dLbls>
            <c:spPr>
              <a:noFill/>
              <a:ln w="25364">
                <a:noFill/>
              </a:ln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PSI</c:v>
                </c:pt>
                <c:pt idx="1">
                  <c:v>Detention</c:v>
                </c:pt>
                <c:pt idx="2">
                  <c:v>Movement of Goods</c:v>
                </c:pt>
                <c:pt idx="3">
                  <c:v>Customs Brokers</c:v>
                </c:pt>
                <c:pt idx="4">
                  <c:v>Notifications  (Art. 5.1) </c:v>
                </c:pt>
                <c:pt idx="5">
                  <c:v>Penalty Disciplines</c:v>
                </c:pt>
                <c:pt idx="6">
                  <c:v>Separation of Release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11</c:v>
                </c:pt>
                <c:pt idx="1">
                  <c:v>10</c:v>
                </c:pt>
                <c:pt idx="2">
                  <c:v>9</c:v>
                </c:pt>
                <c:pt idx="3">
                  <c:v>10</c:v>
                </c:pt>
                <c:pt idx="4">
                  <c:v>8</c:v>
                </c:pt>
                <c:pt idx="5">
                  <c:v>8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24-40A8-804B-C24F77EEC51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rgbClr val="ED7D31"/>
            </a:solidFill>
            <a:ln w="25364">
              <a:noFill/>
            </a:ln>
          </c:spPr>
          <c:invertIfNegative val="0"/>
          <c:dLbls>
            <c:spPr>
              <a:noFill/>
              <a:ln w="25364">
                <a:noFill/>
              </a:ln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PSI</c:v>
                </c:pt>
                <c:pt idx="1">
                  <c:v>Detention</c:v>
                </c:pt>
                <c:pt idx="2">
                  <c:v>Movement of Goods</c:v>
                </c:pt>
                <c:pt idx="3">
                  <c:v>Customs Brokers</c:v>
                </c:pt>
                <c:pt idx="4">
                  <c:v>Notifications  (Art. 5.1) </c:v>
                </c:pt>
                <c:pt idx="5">
                  <c:v>Penalty Disciplines</c:v>
                </c:pt>
                <c:pt idx="6">
                  <c:v>Separation of Release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24-40A8-804B-C24F77EEC51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A5A5A5"/>
            </a:solidFill>
            <a:ln w="25364">
              <a:noFill/>
            </a:ln>
          </c:spPr>
          <c:invertIfNegative val="0"/>
          <c:dLbls>
            <c:spPr>
              <a:noFill/>
              <a:ln w="25364">
                <a:noFill/>
              </a:ln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PSI</c:v>
                </c:pt>
                <c:pt idx="1">
                  <c:v>Detention</c:v>
                </c:pt>
                <c:pt idx="2">
                  <c:v>Movement of Goods</c:v>
                </c:pt>
                <c:pt idx="3">
                  <c:v>Customs Brokers</c:v>
                </c:pt>
                <c:pt idx="4">
                  <c:v>Notifications  (Art. 5.1) </c:v>
                </c:pt>
                <c:pt idx="5">
                  <c:v>Penalty Disciplines</c:v>
                </c:pt>
                <c:pt idx="6">
                  <c:v>Separation of Release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24-40A8-804B-C24F77EEC5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4005544"/>
        <c:axId val="1"/>
      </c:barChart>
      <c:catAx>
        <c:axId val="164005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499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400" b="1"/>
            </a:pPr>
            <a:endParaRPr lang="es-UY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499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41">
            <a:noFill/>
          </a:ln>
        </c:spPr>
        <c:txPr>
          <a:bodyPr rot="-60000000" vert="horz"/>
          <a:lstStyle/>
          <a:p>
            <a:pPr>
              <a:defRPr/>
            </a:pPr>
            <a:endParaRPr lang="es-UY"/>
          </a:p>
        </c:txPr>
        <c:crossAx val="164005544"/>
        <c:crosses val="autoZero"/>
        <c:crossBetween val="between"/>
      </c:valAx>
      <c:spPr>
        <a:noFill/>
        <a:ln w="25364">
          <a:noFill/>
        </a:ln>
      </c:spPr>
    </c:plotArea>
    <c:legend>
      <c:legendPos val="b"/>
      <c:overlay val="0"/>
      <c:spPr>
        <a:noFill/>
        <a:ln w="25364">
          <a:noFill/>
        </a:ln>
      </c:spPr>
      <c:txPr>
        <a:bodyPr rot="0" vert="horz"/>
        <a:lstStyle/>
        <a:p>
          <a:pPr>
            <a:defRPr/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UY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COMMON ‘CATEGORY C’ MEASURES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UY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Category 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UY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Single Window</c:v>
                </c:pt>
                <c:pt idx="1">
                  <c:v>Advance Rulings</c:v>
                </c:pt>
                <c:pt idx="2">
                  <c:v>Test procedures</c:v>
                </c:pt>
                <c:pt idx="3">
                  <c:v>Risk Management</c:v>
                </c:pt>
                <c:pt idx="4">
                  <c:v>Average release times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9</c:v>
                </c:pt>
                <c:pt idx="3">
                  <c:v>9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7C-4F6D-8DB6-FED6979455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Category 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UY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Single Window</c:v>
                </c:pt>
                <c:pt idx="1">
                  <c:v>Advance Rulings</c:v>
                </c:pt>
                <c:pt idx="2">
                  <c:v>Test procedures</c:v>
                </c:pt>
                <c:pt idx="3">
                  <c:v>Risk Management</c:v>
                </c:pt>
                <c:pt idx="4">
                  <c:v>Average release times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0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7C-4F6D-8DB6-FED6979455E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Category 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UY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Single Window</c:v>
                </c:pt>
                <c:pt idx="1">
                  <c:v>Advance Rulings</c:v>
                </c:pt>
                <c:pt idx="2">
                  <c:v>Test procedures</c:v>
                </c:pt>
                <c:pt idx="3">
                  <c:v>Risk Management</c:v>
                </c:pt>
                <c:pt idx="4">
                  <c:v>Average release times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7C-4F6D-8DB6-FED697945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4003576"/>
        <c:axId val="1"/>
      </c:barChart>
      <c:catAx>
        <c:axId val="164003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12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512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164003576"/>
        <c:crosses val="autoZero"/>
        <c:crossBetween val="between"/>
      </c:valAx>
      <c:spPr>
        <a:noFill/>
        <a:ln w="25364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</a:ln>
    <a:effectLst/>
  </c:spPr>
  <c:txPr>
    <a:bodyPr/>
    <a:lstStyle/>
    <a:p>
      <a:pPr>
        <a:defRPr sz="1400"/>
      </a:pPr>
      <a:endParaRPr lang="es-UY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PACE OF IMPLEMENTATION (based on notified implementation commitments)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Y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ANU</c:v>
                </c:pt>
                <c:pt idx="1">
                  <c:v>BAR</c:v>
                </c:pt>
                <c:pt idx="2">
                  <c:v>BEL</c:v>
                </c:pt>
                <c:pt idx="3">
                  <c:v>DOM</c:v>
                </c:pt>
                <c:pt idx="4">
                  <c:v>GRE</c:v>
                </c:pt>
                <c:pt idx="5">
                  <c:v>GUY</c:v>
                </c:pt>
                <c:pt idx="6">
                  <c:v>JAM</c:v>
                </c:pt>
                <c:pt idx="7">
                  <c:v>SKN</c:v>
                </c:pt>
                <c:pt idx="8">
                  <c:v>SLU</c:v>
                </c:pt>
                <c:pt idx="9">
                  <c:v>SVG</c:v>
                </c:pt>
                <c:pt idx="10">
                  <c:v>SUR</c:v>
                </c:pt>
                <c:pt idx="11">
                  <c:v>TT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38.700000000000003</c:v>
                </c:pt>
                <c:pt idx="1">
                  <c:v>64.7</c:v>
                </c:pt>
                <c:pt idx="2">
                  <c:v>37.799999999999997</c:v>
                </c:pt>
                <c:pt idx="3">
                  <c:v>100</c:v>
                </c:pt>
                <c:pt idx="4">
                  <c:v>81.5</c:v>
                </c:pt>
                <c:pt idx="5">
                  <c:v>96.6</c:v>
                </c:pt>
                <c:pt idx="6">
                  <c:v>95.8</c:v>
                </c:pt>
                <c:pt idx="7">
                  <c:v>89.1</c:v>
                </c:pt>
                <c:pt idx="8">
                  <c:v>52.1</c:v>
                </c:pt>
                <c:pt idx="9">
                  <c:v>63</c:v>
                </c:pt>
                <c:pt idx="10">
                  <c:v>10.1</c:v>
                </c:pt>
                <c:pt idx="11">
                  <c:v>22.7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05-4B0A-897E-C5687F0C8A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20062400"/>
        <c:axId val="320065352"/>
      </c:barChart>
      <c:catAx>
        <c:axId val="32006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20065352"/>
        <c:crosses val="autoZero"/>
        <c:auto val="1"/>
        <c:lblAlgn val="ctr"/>
        <c:lblOffset val="100"/>
        <c:noMultiLvlLbl val="0"/>
      </c:catAx>
      <c:valAx>
        <c:axId val="320065352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20062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TIME</a:t>
            </a:r>
            <a:r>
              <a:rPr lang="en-US" b="1" baseline="0" dirty="0"/>
              <a:t>  TO FULL IMPLEMENTATION </a:t>
            </a:r>
          </a:p>
          <a:p>
            <a:pPr>
              <a:defRPr b="1"/>
            </a:pPr>
            <a:r>
              <a:rPr lang="en-US" b="1" dirty="0"/>
              <a:t>(based on notified implementation commitments)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Y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ANU</c:v>
                </c:pt>
                <c:pt idx="1">
                  <c:v>BAR</c:v>
                </c:pt>
                <c:pt idx="2">
                  <c:v>BEL</c:v>
                </c:pt>
                <c:pt idx="3">
                  <c:v>DOM</c:v>
                </c:pt>
                <c:pt idx="4">
                  <c:v>GRE</c:v>
                </c:pt>
                <c:pt idx="5">
                  <c:v>GUY</c:v>
                </c:pt>
                <c:pt idx="6">
                  <c:v>JAM</c:v>
                </c:pt>
                <c:pt idx="7">
                  <c:v>SKN</c:v>
                </c:pt>
                <c:pt idx="8">
                  <c:v>SLU</c:v>
                </c:pt>
                <c:pt idx="9">
                  <c:v>SVG</c:v>
                </c:pt>
                <c:pt idx="10">
                  <c:v>SUR</c:v>
                </c:pt>
                <c:pt idx="11">
                  <c:v>TT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2038</c:v>
                </c:pt>
                <c:pt idx="1">
                  <c:v>2028</c:v>
                </c:pt>
                <c:pt idx="2">
                  <c:v>2030</c:v>
                </c:pt>
                <c:pt idx="3">
                  <c:v>2022</c:v>
                </c:pt>
                <c:pt idx="4">
                  <c:v>2030</c:v>
                </c:pt>
                <c:pt idx="5">
                  <c:v>2027</c:v>
                </c:pt>
                <c:pt idx="6">
                  <c:v>2025</c:v>
                </c:pt>
                <c:pt idx="7">
                  <c:v>2024</c:v>
                </c:pt>
                <c:pt idx="8">
                  <c:v>2033</c:v>
                </c:pt>
                <c:pt idx="9">
                  <c:v>2035</c:v>
                </c:pt>
                <c:pt idx="10">
                  <c:v>2033</c:v>
                </c:pt>
                <c:pt idx="11">
                  <c:v>2027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05-4B0A-897E-C5687F0C8A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20062400"/>
        <c:axId val="320065352"/>
      </c:barChart>
      <c:catAx>
        <c:axId val="32006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20065352"/>
        <c:crosses val="autoZero"/>
        <c:auto val="1"/>
        <c:lblAlgn val="ctr"/>
        <c:lblOffset val="100"/>
        <c:noMultiLvlLbl val="0"/>
      </c:catAx>
      <c:valAx>
        <c:axId val="320065352"/>
        <c:scaling>
          <c:orientation val="minMax"/>
          <c:max val="2038"/>
          <c:min val="202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20062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2BD259-D92C-48C6-845D-3E277103DC0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DC72DA-0BEF-4C08-94DC-DD4B91B88E63}">
      <dgm:prSet phldrT="[Text]" custT="1"/>
      <dgm:spPr>
        <a:solidFill>
          <a:srgbClr val="FFC000"/>
        </a:solidFill>
        <a:ln>
          <a:solidFill>
            <a:srgbClr val="009900"/>
          </a:solidFill>
        </a:ln>
      </dgm:spPr>
      <dgm:t>
        <a:bodyPr/>
        <a:lstStyle/>
        <a:p>
          <a:r>
            <a:rPr lang="en-US" sz="2800" b="1" dirty="0">
              <a:solidFill>
                <a:srgbClr val="339966"/>
              </a:solidFill>
            </a:rPr>
            <a:t>ECONOMIC RESILIENCE</a:t>
          </a:r>
        </a:p>
      </dgm:t>
    </dgm:pt>
    <dgm:pt modelId="{8CD29EF3-8FD4-4B73-9893-668DE4348A11}" type="parTrans" cxnId="{CC19EBF4-24D1-4240-BE1F-7BBDA116CAD8}">
      <dgm:prSet/>
      <dgm:spPr/>
      <dgm:t>
        <a:bodyPr/>
        <a:lstStyle/>
        <a:p>
          <a:endParaRPr lang="en-US"/>
        </a:p>
      </dgm:t>
    </dgm:pt>
    <dgm:pt modelId="{958AAF59-7CA7-4033-BB68-B6EE650FC38A}" type="sibTrans" cxnId="{CC19EBF4-24D1-4240-BE1F-7BBDA116CAD8}">
      <dgm:prSet/>
      <dgm:spPr/>
      <dgm:t>
        <a:bodyPr/>
        <a:lstStyle/>
        <a:p>
          <a:endParaRPr lang="en-US"/>
        </a:p>
      </dgm:t>
    </dgm:pt>
    <dgm:pt modelId="{4E5E15C0-6716-49B8-8498-B711F33493CC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2000" b="1" dirty="0">
              <a:solidFill>
                <a:srgbClr val="002060"/>
              </a:solidFill>
            </a:rPr>
            <a:t>BUSINESS</a:t>
          </a:r>
        </a:p>
      </dgm:t>
    </dgm:pt>
    <dgm:pt modelId="{99D49401-1EBC-4A53-B637-68A310D17725}" type="parTrans" cxnId="{E1F91AD4-7E71-4F86-B2B0-D22828B3E1DC}">
      <dgm:prSet/>
      <dgm:spPr/>
      <dgm:t>
        <a:bodyPr/>
        <a:lstStyle/>
        <a:p>
          <a:endParaRPr lang="en-US"/>
        </a:p>
      </dgm:t>
    </dgm:pt>
    <dgm:pt modelId="{5C91BD91-AD0A-4639-AF1B-0E9F52BC938D}" type="sibTrans" cxnId="{E1F91AD4-7E71-4F86-B2B0-D22828B3E1DC}">
      <dgm:prSet/>
      <dgm:spPr/>
      <dgm:t>
        <a:bodyPr/>
        <a:lstStyle/>
        <a:p>
          <a:endParaRPr lang="en-US"/>
        </a:p>
      </dgm:t>
    </dgm:pt>
    <dgm:pt modelId="{B57F0625-3D55-4030-94C1-5A0C17146601}">
      <dgm:prSet phldrT="[Text]"/>
      <dgm:spPr>
        <a:solidFill>
          <a:srgbClr val="002060"/>
        </a:solidFill>
      </dgm:spPr>
      <dgm:t>
        <a:bodyPr/>
        <a:lstStyle/>
        <a:p>
          <a:r>
            <a:rPr lang="en-US" b="1" dirty="0">
              <a:solidFill>
                <a:srgbClr val="FFC000"/>
              </a:solidFill>
            </a:rPr>
            <a:t>TFA/BTAs</a:t>
          </a:r>
        </a:p>
      </dgm:t>
    </dgm:pt>
    <dgm:pt modelId="{CBADCCED-3529-41C3-B83C-07EB47CB9460}" type="parTrans" cxnId="{14261ED2-63A6-492A-80F4-DDC5CF3DDF4D}">
      <dgm:prSet/>
      <dgm:spPr/>
      <dgm:t>
        <a:bodyPr/>
        <a:lstStyle/>
        <a:p>
          <a:endParaRPr lang="en-US"/>
        </a:p>
      </dgm:t>
    </dgm:pt>
    <dgm:pt modelId="{D9950393-B39A-4D4C-B141-15236EAD1590}" type="sibTrans" cxnId="{14261ED2-63A6-492A-80F4-DDC5CF3DDF4D}">
      <dgm:prSet/>
      <dgm:spPr/>
      <dgm:t>
        <a:bodyPr/>
        <a:lstStyle/>
        <a:p>
          <a:endParaRPr lang="en-US"/>
        </a:p>
      </dgm:t>
    </dgm:pt>
    <dgm:pt modelId="{1E3CF70E-5E00-437F-82DD-9EC9DF718387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3200" b="1" dirty="0">
              <a:solidFill>
                <a:srgbClr val="002060"/>
              </a:solidFill>
            </a:rPr>
            <a:t>CSM</a:t>
          </a:r>
        </a:p>
      </dgm:t>
    </dgm:pt>
    <dgm:pt modelId="{63110391-49CE-49CC-824F-AD0DF7CE58FF}" type="sibTrans" cxnId="{B649E556-D0AF-46BF-833E-0E8A018A8874}">
      <dgm:prSet/>
      <dgm:spPr/>
      <dgm:t>
        <a:bodyPr/>
        <a:lstStyle/>
        <a:p>
          <a:endParaRPr lang="en-US"/>
        </a:p>
      </dgm:t>
    </dgm:pt>
    <dgm:pt modelId="{9225E925-4122-449D-BA4E-EA5FBFB27B7E}" type="parTrans" cxnId="{B649E556-D0AF-46BF-833E-0E8A018A8874}">
      <dgm:prSet/>
      <dgm:spPr/>
      <dgm:t>
        <a:bodyPr/>
        <a:lstStyle/>
        <a:p>
          <a:endParaRPr lang="en-US"/>
        </a:p>
      </dgm:t>
    </dgm:pt>
    <dgm:pt modelId="{A184BBF7-3EF2-4049-B4CB-DDCDFA6B3EE9}" type="pres">
      <dgm:prSet presAssocID="{4B2BD259-D92C-48C6-845D-3E277103DC0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45BDBC3-7B0F-4B0B-9777-737493884F6F}" type="pres">
      <dgm:prSet presAssocID="{1FDC72DA-0BEF-4C08-94DC-DD4B91B88E63}" presName="centerShape" presStyleLbl="node0" presStyleIdx="0" presStyleCnt="1" custScaleX="278766" custScaleY="134390" custLinFactNeighborX="-1539" custLinFactNeighborY="-29673"/>
      <dgm:spPr/>
    </dgm:pt>
    <dgm:pt modelId="{BA07D4F6-F8EF-4441-817E-A0A9AEC0D432}" type="pres">
      <dgm:prSet presAssocID="{9225E925-4122-449D-BA4E-EA5FBFB27B7E}" presName="Name9" presStyleLbl="parChTrans1D2" presStyleIdx="0" presStyleCnt="3"/>
      <dgm:spPr/>
    </dgm:pt>
    <dgm:pt modelId="{412098C4-E90E-45C9-8654-D6A995145FC5}" type="pres">
      <dgm:prSet presAssocID="{9225E925-4122-449D-BA4E-EA5FBFB27B7E}" presName="connTx" presStyleLbl="parChTrans1D2" presStyleIdx="0" presStyleCnt="3"/>
      <dgm:spPr/>
    </dgm:pt>
    <dgm:pt modelId="{C2060A04-EB35-4B89-863C-8A73597AE3C8}" type="pres">
      <dgm:prSet presAssocID="{1E3CF70E-5E00-437F-82DD-9EC9DF718387}" presName="node" presStyleLbl="node1" presStyleIdx="0" presStyleCnt="3" custScaleX="192179" custRadScaleRad="214056" custRadScaleInc="-127053">
        <dgm:presLayoutVars>
          <dgm:bulletEnabled val="1"/>
        </dgm:presLayoutVars>
      </dgm:prSet>
      <dgm:spPr/>
    </dgm:pt>
    <dgm:pt modelId="{2A579D59-2086-45B4-A44D-2D61C6B916B4}" type="pres">
      <dgm:prSet presAssocID="{99D49401-1EBC-4A53-B637-68A310D17725}" presName="Name9" presStyleLbl="parChTrans1D2" presStyleIdx="1" presStyleCnt="3"/>
      <dgm:spPr/>
    </dgm:pt>
    <dgm:pt modelId="{BC511D1C-740A-4925-91B2-E65E6BC99734}" type="pres">
      <dgm:prSet presAssocID="{99D49401-1EBC-4A53-B637-68A310D17725}" presName="connTx" presStyleLbl="parChTrans1D2" presStyleIdx="1" presStyleCnt="3"/>
      <dgm:spPr/>
    </dgm:pt>
    <dgm:pt modelId="{F224BC1F-A23B-475C-A8F3-9CF51FD87441}" type="pres">
      <dgm:prSet presAssocID="{4E5E15C0-6716-49B8-8498-B711F33493CC}" presName="node" presStyleLbl="node1" presStyleIdx="1" presStyleCnt="3" custScaleX="147086" custRadScaleRad="203609" custRadScaleInc="-77359">
        <dgm:presLayoutVars>
          <dgm:bulletEnabled val="1"/>
        </dgm:presLayoutVars>
      </dgm:prSet>
      <dgm:spPr/>
    </dgm:pt>
    <dgm:pt modelId="{138FC91F-7038-4484-82BF-19823E8CB86B}" type="pres">
      <dgm:prSet presAssocID="{CBADCCED-3529-41C3-B83C-07EB47CB9460}" presName="Name9" presStyleLbl="parChTrans1D2" presStyleIdx="2" presStyleCnt="3"/>
      <dgm:spPr/>
    </dgm:pt>
    <dgm:pt modelId="{ABDB93F9-A704-4A01-8505-D0AB72031848}" type="pres">
      <dgm:prSet presAssocID="{CBADCCED-3529-41C3-B83C-07EB47CB9460}" presName="connTx" presStyleLbl="parChTrans1D2" presStyleIdx="2" presStyleCnt="3"/>
      <dgm:spPr/>
    </dgm:pt>
    <dgm:pt modelId="{3CDA5A19-59BB-40AE-A484-9CB252302D4D}" type="pres">
      <dgm:prSet presAssocID="{B57F0625-3D55-4030-94C1-5A0C17146601}" presName="node" presStyleLbl="node1" presStyleIdx="2" presStyleCnt="3" custScaleX="163113" custRadScaleRad="47480" custRadScaleInc="-90137">
        <dgm:presLayoutVars>
          <dgm:bulletEnabled val="1"/>
        </dgm:presLayoutVars>
      </dgm:prSet>
      <dgm:spPr/>
    </dgm:pt>
  </dgm:ptLst>
  <dgm:cxnLst>
    <dgm:cxn modelId="{4AFC3B0E-7522-4A17-BE7E-6A2EAA39737C}" type="presOf" srcId="{1E3CF70E-5E00-437F-82DD-9EC9DF718387}" destId="{C2060A04-EB35-4B89-863C-8A73597AE3C8}" srcOrd="0" destOrd="0" presId="urn:microsoft.com/office/officeart/2005/8/layout/radial1"/>
    <dgm:cxn modelId="{5B543824-30E8-4277-BD09-577199129933}" type="presOf" srcId="{CBADCCED-3529-41C3-B83C-07EB47CB9460}" destId="{ABDB93F9-A704-4A01-8505-D0AB72031848}" srcOrd="1" destOrd="0" presId="urn:microsoft.com/office/officeart/2005/8/layout/radial1"/>
    <dgm:cxn modelId="{154DBF29-C1A3-48E1-BD76-4433AA0EC11B}" type="presOf" srcId="{9225E925-4122-449D-BA4E-EA5FBFB27B7E}" destId="{412098C4-E90E-45C9-8654-D6A995145FC5}" srcOrd="1" destOrd="0" presId="urn:microsoft.com/office/officeart/2005/8/layout/radial1"/>
    <dgm:cxn modelId="{03842635-3493-4796-8D3C-587E1DEE1561}" type="presOf" srcId="{4E5E15C0-6716-49B8-8498-B711F33493CC}" destId="{F224BC1F-A23B-475C-A8F3-9CF51FD87441}" srcOrd="0" destOrd="0" presId="urn:microsoft.com/office/officeart/2005/8/layout/radial1"/>
    <dgm:cxn modelId="{B649E556-D0AF-46BF-833E-0E8A018A8874}" srcId="{1FDC72DA-0BEF-4C08-94DC-DD4B91B88E63}" destId="{1E3CF70E-5E00-437F-82DD-9EC9DF718387}" srcOrd="0" destOrd="0" parTransId="{9225E925-4122-449D-BA4E-EA5FBFB27B7E}" sibTransId="{63110391-49CE-49CC-824F-AD0DF7CE58FF}"/>
    <dgm:cxn modelId="{C7DD6C95-AB7E-44E7-8DC7-4EF38281C8D5}" type="presOf" srcId="{B57F0625-3D55-4030-94C1-5A0C17146601}" destId="{3CDA5A19-59BB-40AE-A484-9CB252302D4D}" srcOrd="0" destOrd="0" presId="urn:microsoft.com/office/officeart/2005/8/layout/radial1"/>
    <dgm:cxn modelId="{7A1429C3-8355-4EBB-9957-9664C27489DD}" type="presOf" srcId="{9225E925-4122-449D-BA4E-EA5FBFB27B7E}" destId="{BA07D4F6-F8EF-4441-817E-A0A9AEC0D432}" srcOrd="0" destOrd="0" presId="urn:microsoft.com/office/officeart/2005/8/layout/radial1"/>
    <dgm:cxn modelId="{189538C6-F465-4E61-82F6-F41290A26251}" type="presOf" srcId="{1FDC72DA-0BEF-4C08-94DC-DD4B91B88E63}" destId="{545BDBC3-7B0F-4B0B-9777-737493884F6F}" srcOrd="0" destOrd="0" presId="urn:microsoft.com/office/officeart/2005/8/layout/radial1"/>
    <dgm:cxn modelId="{14B979C7-EC71-4D52-851A-02E2152E4559}" type="presOf" srcId="{CBADCCED-3529-41C3-B83C-07EB47CB9460}" destId="{138FC91F-7038-4484-82BF-19823E8CB86B}" srcOrd="0" destOrd="0" presId="urn:microsoft.com/office/officeart/2005/8/layout/radial1"/>
    <dgm:cxn modelId="{F63F44D1-2F7B-4298-810F-332B7E4CD517}" type="presOf" srcId="{4B2BD259-D92C-48C6-845D-3E277103DC0D}" destId="{A184BBF7-3EF2-4049-B4CB-DDCDFA6B3EE9}" srcOrd="0" destOrd="0" presId="urn:microsoft.com/office/officeart/2005/8/layout/radial1"/>
    <dgm:cxn modelId="{14261ED2-63A6-492A-80F4-DDC5CF3DDF4D}" srcId="{1FDC72DA-0BEF-4C08-94DC-DD4B91B88E63}" destId="{B57F0625-3D55-4030-94C1-5A0C17146601}" srcOrd="2" destOrd="0" parTransId="{CBADCCED-3529-41C3-B83C-07EB47CB9460}" sibTransId="{D9950393-B39A-4D4C-B141-15236EAD1590}"/>
    <dgm:cxn modelId="{E1F91AD4-7E71-4F86-B2B0-D22828B3E1DC}" srcId="{1FDC72DA-0BEF-4C08-94DC-DD4B91B88E63}" destId="{4E5E15C0-6716-49B8-8498-B711F33493CC}" srcOrd="1" destOrd="0" parTransId="{99D49401-1EBC-4A53-B637-68A310D17725}" sibTransId="{5C91BD91-AD0A-4639-AF1B-0E9F52BC938D}"/>
    <dgm:cxn modelId="{F3FD92F2-A569-416D-B877-37E643C908FA}" type="presOf" srcId="{99D49401-1EBC-4A53-B637-68A310D17725}" destId="{2A579D59-2086-45B4-A44D-2D61C6B916B4}" srcOrd="0" destOrd="0" presId="urn:microsoft.com/office/officeart/2005/8/layout/radial1"/>
    <dgm:cxn modelId="{CC19EBF4-24D1-4240-BE1F-7BBDA116CAD8}" srcId="{4B2BD259-D92C-48C6-845D-3E277103DC0D}" destId="{1FDC72DA-0BEF-4C08-94DC-DD4B91B88E63}" srcOrd="0" destOrd="0" parTransId="{8CD29EF3-8FD4-4B73-9893-668DE4348A11}" sibTransId="{958AAF59-7CA7-4033-BB68-B6EE650FC38A}"/>
    <dgm:cxn modelId="{25EB19F6-1968-445C-A8CF-8892DD77F1D5}" type="presOf" srcId="{99D49401-1EBC-4A53-B637-68A310D17725}" destId="{BC511D1C-740A-4925-91B2-E65E6BC99734}" srcOrd="1" destOrd="0" presId="urn:microsoft.com/office/officeart/2005/8/layout/radial1"/>
    <dgm:cxn modelId="{238EDCCE-E20C-4604-B3C6-59456BA60CAF}" type="presParOf" srcId="{A184BBF7-3EF2-4049-B4CB-DDCDFA6B3EE9}" destId="{545BDBC3-7B0F-4B0B-9777-737493884F6F}" srcOrd="0" destOrd="0" presId="urn:microsoft.com/office/officeart/2005/8/layout/radial1"/>
    <dgm:cxn modelId="{198570AC-70E0-427B-9AB0-BB3D525C7402}" type="presParOf" srcId="{A184BBF7-3EF2-4049-B4CB-DDCDFA6B3EE9}" destId="{BA07D4F6-F8EF-4441-817E-A0A9AEC0D432}" srcOrd="1" destOrd="0" presId="urn:microsoft.com/office/officeart/2005/8/layout/radial1"/>
    <dgm:cxn modelId="{612A01D7-7F49-4068-8E42-0004F2CDF753}" type="presParOf" srcId="{BA07D4F6-F8EF-4441-817E-A0A9AEC0D432}" destId="{412098C4-E90E-45C9-8654-D6A995145FC5}" srcOrd="0" destOrd="0" presId="urn:microsoft.com/office/officeart/2005/8/layout/radial1"/>
    <dgm:cxn modelId="{3CAABCEC-0544-4871-B717-9F82206339C8}" type="presParOf" srcId="{A184BBF7-3EF2-4049-B4CB-DDCDFA6B3EE9}" destId="{C2060A04-EB35-4B89-863C-8A73597AE3C8}" srcOrd="2" destOrd="0" presId="urn:microsoft.com/office/officeart/2005/8/layout/radial1"/>
    <dgm:cxn modelId="{0E42FEE2-3AF1-4698-934F-38143220EC9E}" type="presParOf" srcId="{A184BBF7-3EF2-4049-B4CB-DDCDFA6B3EE9}" destId="{2A579D59-2086-45B4-A44D-2D61C6B916B4}" srcOrd="3" destOrd="0" presId="urn:microsoft.com/office/officeart/2005/8/layout/radial1"/>
    <dgm:cxn modelId="{390F59C2-C120-4315-8A7D-D2F764816C1D}" type="presParOf" srcId="{2A579D59-2086-45B4-A44D-2D61C6B916B4}" destId="{BC511D1C-740A-4925-91B2-E65E6BC99734}" srcOrd="0" destOrd="0" presId="urn:microsoft.com/office/officeart/2005/8/layout/radial1"/>
    <dgm:cxn modelId="{3DF408DB-29D8-449D-A9CF-03E7D66D4DCB}" type="presParOf" srcId="{A184BBF7-3EF2-4049-B4CB-DDCDFA6B3EE9}" destId="{F224BC1F-A23B-475C-A8F3-9CF51FD87441}" srcOrd="4" destOrd="0" presId="urn:microsoft.com/office/officeart/2005/8/layout/radial1"/>
    <dgm:cxn modelId="{F20760D5-C184-40FB-8C43-40B32018046C}" type="presParOf" srcId="{A184BBF7-3EF2-4049-B4CB-DDCDFA6B3EE9}" destId="{138FC91F-7038-4484-82BF-19823E8CB86B}" srcOrd="5" destOrd="0" presId="urn:microsoft.com/office/officeart/2005/8/layout/radial1"/>
    <dgm:cxn modelId="{2B80820B-ABD1-49E8-A55B-E33389FD2BE3}" type="presParOf" srcId="{138FC91F-7038-4484-82BF-19823E8CB86B}" destId="{ABDB93F9-A704-4A01-8505-D0AB72031848}" srcOrd="0" destOrd="0" presId="urn:microsoft.com/office/officeart/2005/8/layout/radial1"/>
    <dgm:cxn modelId="{B90E4EFB-6622-4B17-88B4-96C13543D4A7}" type="presParOf" srcId="{A184BBF7-3EF2-4049-B4CB-DDCDFA6B3EE9}" destId="{3CDA5A19-59BB-40AE-A484-9CB252302D4D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5BDBC3-7B0F-4B0B-9777-737493884F6F}">
      <dsp:nvSpPr>
        <dsp:cNvPr id="0" name=""/>
        <dsp:cNvSpPr/>
      </dsp:nvSpPr>
      <dsp:spPr>
        <a:xfrm>
          <a:off x="3096845" y="510670"/>
          <a:ext cx="3864690" cy="1863124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rgbClr val="0099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rgbClr val="339966"/>
              </a:solidFill>
            </a:rPr>
            <a:t>ECONOMIC RESILIENCE</a:t>
          </a:r>
        </a:p>
      </dsp:txBody>
      <dsp:txXfrm>
        <a:off x="3662816" y="783518"/>
        <a:ext cx="2732748" cy="1317428"/>
      </dsp:txXfrm>
    </dsp:sp>
    <dsp:sp modelId="{BA07D4F6-F8EF-4441-817E-A0A9AEC0D432}">
      <dsp:nvSpPr>
        <dsp:cNvPr id="0" name=""/>
        <dsp:cNvSpPr/>
      </dsp:nvSpPr>
      <dsp:spPr>
        <a:xfrm rot="10659065">
          <a:off x="2659987" y="1517904"/>
          <a:ext cx="444002" cy="24809"/>
        </a:xfrm>
        <a:custGeom>
          <a:avLst/>
          <a:gdLst/>
          <a:ahLst/>
          <a:cxnLst/>
          <a:rect l="0" t="0" r="0" b="0"/>
          <a:pathLst>
            <a:path>
              <a:moveTo>
                <a:pt x="0" y="12404"/>
              </a:moveTo>
              <a:lnTo>
                <a:pt x="444002" y="124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870888" y="1519209"/>
        <a:ext cx="22200" cy="22200"/>
      </dsp:txXfrm>
    </dsp:sp>
    <dsp:sp modelId="{C2060A04-EB35-4B89-863C-8A73597AE3C8}">
      <dsp:nvSpPr>
        <dsp:cNvPr id="0" name=""/>
        <dsp:cNvSpPr/>
      </dsp:nvSpPr>
      <dsp:spPr>
        <a:xfrm>
          <a:off x="7" y="900704"/>
          <a:ext cx="2664286" cy="138635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002060"/>
              </a:solidFill>
            </a:rPr>
            <a:t>CSM</a:t>
          </a:r>
        </a:p>
      </dsp:txBody>
      <dsp:txXfrm>
        <a:off x="390183" y="1103731"/>
        <a:ext cx="1883934" cy="980302"/>
      </dsp:txXfrm>
    </dsp:sp>
    <dsp:sp modelId="{2A579D59-2086-45B4-A44D-2D61C6B916B4}">
      <dsp:nvSpPr>
        <dsp:cNvPr id="0" name=""/>
        <dsp:cNvSpPr/>
      </dsp:nvSpPr>
      <dsp:spPr>
        <a:xfrm rot="31298">
          <a:off x="6961179" y="1450283"/>
          <a:ext cx="629351" cy="24809"/>
        </a:xfrm>
        <a:custGeom>
          <a:avLst/>
          <a:gdLst/>
          <a:ahLst/>
          <a:cxnLst/>
          <a:rect l="0" t="0" r="0" b="0"/>
          <a:pathLst>
            <a:path>
              <a:moveTo>
                <a:pt x="0" y="12404"/>
              </a:moveTo>
              <a:lnTo>
                <a:pt x="629351" y="124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60121" y="1446954"/>
        <a:ext cx="31467" cy="31467"/>
      </dsp:txXfrm>
    </dsp:sp>
    <dsp:sp modelId="{F224BC1F-A23B-475C-A8F3-9CF51FD87441}">
      <dsp:nvSpPr>
        <dsp:cNvPr id="0" name=""/>
        <dsp:cNvSpPr/>
      </dsp:nvSpPr>
      <dsp:spPr>
        <a:xfrm>
          <a:off x="7590426" y="781656"/>
          <a:ext cx="2039136" cy="138635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002060"/>
              </a:solidFill>
            </a:rPr>
            <a:t>BUSINESS</a:t>
          </a:r>
        </a:p>
      </dsp:txBody>
      <dsp:txXfrm>
        <a:off x="7889051" y="984683"/>
        <a:ext cx="1441886" cy="980302"/>
      </dsp:txXfrm>
    </dsp:sp>
    <dsp:sp modelId="{138FC91F-7038-4484-82BF-19823E8CB86B}">
      <dsp:nvSpPr>
        <dsp:cNvPr id="0" name=""/>
        <dsp:cNvSpPr/>
      </dsp:nvSpPr>
      <dsp:spPr>
        <a:xfrm rot="5458614">
          <a:off x="4861275" y="2510820"/>
          <a:ext cx="298965" cy="24809"/>
        </a:xfrm>
        <a:custGeom>
          <a:avLst/>
          <a:gdLst/>
          <a:ahLst/>
          <a:cxnLst/>
          <a:rect l="0" t="0" r="0" b="0"/>
          <a:pathLst>
            <a:path>
              <a:moveTo>
                <a:pt x="0" y="12404"/>
              </a:moveTo>
              <a:lnTo>
                <a:pt x="298965" y="124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5003284" y="2515750"/>
        <a:ext cx="14948" cy="14948"/>
      </dsp:txXfrm>
    </dsp:sp>
    <dsp:sp modelId="{3CDA5A19-59BB-40AE-A484-9CB252302D4D}">
      <dsp:nvSpPr>
        <dsp:cNvPr id="0" name=""/>
        <dsp:cNvSpPr/>
      </dsp:nvSpPr>
      <dsp:spPr>
        <a:xfrm>
          <a:off x="3865726" y="2672647"/>
          <a:ext cx="2261327" cy="1386356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rgbClr val="FFC000"/>
              </a:solidFill>
            </a:rPr>
            <a:t>TFA/BTAs</a:t>
          </a:r>
        </a:p>
      </dsp:txBody>
      <dsp:txXfrm>
        <a:off x="4196890" y="2875674"/>
        <a:ext cx="1598999" cy="980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47946-C940-4091-AC58-A91937D8F7C4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D79DD-F2F3-4958-8636-CF8D72592C7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9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D79DD-F2F3-4958-8636-CF8D72592C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29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CARICOM is l</a:t>
            </a:r>
            <a:r>
              <a:rPr lang="en-029" sz="1200" b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everaging</a:t>
            </a:r>
            <a:r>
              <a:rPr lang="en-029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TFA implementation to support and catalyse regional integration 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through the adoption of </a:t>
            </a:r>
            <a:r>
              <a:rPr lang="en-US" sz="1200" b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co-ordinated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b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harmonised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trade facilitation reforms across Member States. </a:t>
            </a:r>
          </a:p>
          <a:p>
            <a:pPr lvl="0"/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Community is adopting a </a:t>
            </a:r>
            <a:r>
              <a:rPr lang="en-US" sz="1200" b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co-ordinated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to implementation of the TFA guided by a regional strategy which aims to:</a:t>
            </a:r>
          </a:p>
          <a:p>
            <a:pPr lvl="0"/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Support/drive regional integration efforts 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 </a:t>
            </a:r>
            <a:r>
              <a:rPr lang="en-US" sz="1200" b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Minimise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/rationalize the cost of implementation of the TFA for MS through adoption of </a:t>
            </a:r>
            <a:r>
              <a:rPr lang="en-US" sz="1200" b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co-ordinated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/harmonized approaches where feasible.</a:t>
            </a:r>
          </a:p>
          <a:p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 Co-ordinate mobilization of donor resources for TACB support.  Rationalize use of scare donor resources  </a:t>
            </a:r>
          </a:p>
          <a:p>
            <a:pPr lvl="0"/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en-US" dirty="0">
              <a:latin typeface="+mj-lt"/>
              <a:ea typeface="ＭＳ Ｐゴシック" panose="020B0600070205080204" pitchFamily="34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7042" indent="-291169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4680" indent="-232936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551" indent="-232936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6422" indent="-232936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2295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8166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4038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59910" indent="-2329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971C7E9-3D4A-49BA-8ED1-55E9FFD8BD1A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4609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19629-49A7-4C41-91BE-B47882C24363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10883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19629-49A7-4C41-91BE-B47882C24363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81462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2937">
              <a:defRPr/>
            </a:pPr>
            <a:endParaRPr lang="en-US" baseline="0" dirty="0"/>
          </a:p>
          <a:p>
            <a:endParaRPr lang="en-US" dirty="0"/>
          </a:p>
          <a:p>
            <a:pPr defTabSz="912937">
              <a:defRPr/>
            </a:pPr>
            <a:endParaRPr lang="en-US" dirty="0"/>
          </a:p>
          <a:p>
            <a:pPr marL="232936" indent="-232936">
              <a:buAutoNum type="arabicPeriod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A510D9-F4DE-4E2E-B44E-43D6BF42087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487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aseline="0" dirty="0"/>
              <a:t>Regional support activities reduce national implementation costs and promote regional integration.  These activities generally take a number of forms: </a:t>
            </a:r>
          </a:p>
          <a:p>
            <a:endParaRPr lang="en-US" baseline="0" dirty="0"/>
          </a:p>
          <a:p>
            <a:pPr marL="698807" lvl="1" indent="-232936">
              <a:buFont typeface="Wingdings" panose="05000000000000000000" pitchFamily="2" charset="2"/>
              <a:buChar char="ü"/>
            </a:pPr>
            <a:r>
              <a:rPr lang="en-US" baseline="0" dirty="0"/>
              <a:t>Development at the regional level of model legislation that can be used by each country – common legal basis to enable implementation of the TFA measure</a:t>
            </a:r>
          </a:p>
          <a:p>
            <a:pPr marL="698807" lvl="1" indent="-232936">
              <a:buFont typeface="Wingdings" panose="05000000000000000000" pitchFamily="2" charset="2"/>
              <a:buChar char="ü"/>
            </a:pPr>
            <a:endParaRPr lang="en-US" baseline="0" dirty="0"/>
          </a:p>
          <a:p>
            <a:pPr marL="698807" lvl="1" indent="-232936">
              <a:buFont typeface="Wingdings" panose="05000000000000000000" pitchFamily="2" charset="2"/>
              <a:buChar char="ü"/>
            </a:pPr>
            <a:r>
              <a:rPr lang="en-US" baseline="0" dirty="0"/>
              <a:t>Development of harmonized SOP’s, including standard forms to be used by all countries  - c</a:t>
            </a:r>
            <a:r>
              <a:rPr lang="en-US" dirty="0"/>
              <a:t>ommon administrative/operational procedures or technical guidelines for implementation of the TFA measure</a:t>
            </a:r>
          </a:p>
          <a:p>
            <a:pPr marL="698807" lvl="1" indent="-232936">
              <a:buFont typeface="Wingdings" panose="05000000000000000000" pitchFamily="2" charset="2"/>
              <a:buChar char="ü"/>
            </a:pPr>
            <a:r>
              <a:rPr lang="en-US" dirty="0"/>
              <a:t>Common forms and data requirements </a:t>
            </a:r>
          </a:p>
          <a:p>
            <a:pPr marL="698807" lvl="1" indent="-232936">
              <a:buFont typeface="Wingdings" panose="05000000000000000000" pitchFamily="2" charset="2"/>
              <a:buChar char="ü"/>
            </a:pPr>
            <a:r>
              <a:rPr lang="en-US" dirty="0"/>
              <a:t>Common guidelines for establishment/operation of national administrative bodies responsible for implementation of TFA measures</a:t>
            </a:r>
          </a:p>
          <a:p>
            <a:pPr marL="698807" lvl="1" indent="-232936">
              <a:buFont typeface="Wingdings" panose="05000000000000000000" pitchFamily="2" charset="2"/>
              <a:buChar char="ü"/>
            </a:pPr>
            <a:r>
              <a:rPr lang="en-US" b="0" u="none" dirty="0">
                <a:solidFill>
                  <a:srgbClr val="FF0000"/>
                </a:solidFill>
              </a:rPr>
              <a:t>Common capacity building programs for public administrations and private sector;</a:t>
            </a:r>
          </a:p>
          <a:p>
            <a:pPr marL="698807" lvl="1" indent="-232936">
              <a:buFont typeface="Wingdings" panose="05000000000000000000" pitchFamily="2" charset="2"/>
              <a:buChar char="ü"/>
            </a:pPr>
            <a:r>
              <a:rPr lang="en-US" b="0" u="none" baseline="0" dirty="0">
                <a:solidFill>
                  <a:srgbClr val="FF0000"/>
                </a:solidFill>
              </a:rPr>
              <a:t>Regional committees to monitor and guide regional co-ordination. </a:t>
            </a:r>
            <a:endParaRPr lang="en-US" dirty="0"/>
          </a:p>
          <a:p>
            <a:pPr defTabSz="912937">
              <a:defRPr/>
            </a:pPr>
            <a:endParaRPr lang="en-US" dirty="0"/>
          </a:p>
          <a:p>
            <a:pPr marL="232936" indent="-232936">
              <a:buAutoNum type="arabicPeriod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A510D9-F4DE-4E2E-B44E-43D6BF42087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860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Institutional framework for Regional co-ordination- </a:t>
            </a:r>
          </a:p>
          <a:p>
            <a:endParaRPr lang="en-US" dirty="0"/>
          </a:p>
          <a:p>
            <a:pPr lvl="0"/>
            <a:r>
              <a:rPr lang="en-029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CARICOM Regional Committee on Trade Facilitation (RCTF) established in January 2019. </a:t>
            </a:r>
            <a:endParaRPr lang="en-JM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Wingdings" pitchFamily="2" charset="2"/>
              <a:buChar char="§"/>
            </a:pPr>
            <a:r>
              <a:rPr lang="en-JM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Oversees and guides regional co-ordination and implementation of the TFA within the Community; </a:t>
            </a:r>
          </a:p>
          <a:p>
            <a:pPr marL="628650" lvl="1" indent="-171450">
              <a:buFont typeface="Wingdings" pitchFamily="2" charset="2"/>
              <a:buChar char="§"/>
            </a:pPr>
            <a:r>
              <a:rPr lang="en-JM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Ensures coherence and consistency between national and regional trade facilitation priorities;</a:t>
            </a:r>
          </a:p>
          <a:p>
            <a:pPr marL="628650" lvl="1" indent="-171450">
              <a:buFont typeface="Wingdings" pitchFamily="2" charset="2"/>
              <a:buChar char="§"/>
            </a:pPr>
            <a:r>
              <a:rPr lang="en-JM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Facilitates public- private sector dialogue; </a:t>
            </a:r>
          </a:p>
          <a:p>
            <a:pPr marL="628650" lvl="1" indent="-171450">
              <a:buFont typeface="Wingdings" pitchFamily="2" charset="2"/>
              <a:buChar char="§"/>
            </a:pPr>
            <a:r>
              <a:rPr lang="en-JM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Provides an Institutional platform for sharing of experiences and best practices;</a:t>
            </a:r>
          </a:p>
          <a:p>
            <a:pPr marL="628650" lvl="1" indent="-171450">
              <a:buFont typeface="Wingdings" pitchFamily="2" charset="2"/>
              <a:buChar char="§"/>
            </a:pPr>
            <a:r>
              <a:rPr lang="en-JM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Identifies priorities for the mobilisation of donor support for approved regional projects and other technical assistance and capacity building (TACB) activities.</a:t>
            </a:r>
          </a:p>
          <a:p>
            <a:pPr marL="628650" lvl="1" indent="-171450">
              <a:buFont typeface="Wingdings" pitchFamily="2" charset="2"/>
              <a:buChar char="§"/>
            </a:pPr>
            <a:r>
              <a:rPr lang="en-JM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Monitors and tracks national  implementation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D79DD-F2F3-4958-8636-CF8D72592C7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828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D79DD-F2F3-4958-8636-CF8D72592C7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71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D79DD-F2F3-4958-8636-CF8D72592C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38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 economies, with limited internal markets and sources of domestic investment; 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Highly dependent on international trade and foreign investment.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Low trade performance in external trade agreements. Bilateral trade deficit with most BTA partners.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Market access opportunities from bilateral trade agreements frustrated by behind-the border barriers at trading partners’ frontier. </a:t>
            </a: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AF4A64-B3B8-4F57-A98B-F808F47651D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40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 of 13 WTO CARICO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 Members have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ratified the TF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Agreement.   </a:t>
            </a:r>
          </a:p>
          <a:p>
            <a:pPr marL="171450" indent="-171450">
              <a:buFontTx/>
              <a:buChar char="-"/>
            </a:pPr>
            <a:r>
              <a:rPr lang="en-US" dirty="0"/>
              <a:t>Wide variation</a:t>
            </a:r>
            <a:r>
              <a:rPr lang="en-US" baseline="0" dirty="0"/>
              <a:t> in </a:t>
            </a:r>
            <a:r>
              <a:rPr lang="en-US" dirty="0"/>
              <a:t>TFA compliance among CARICOM Member States.</a:t>
            </a:r>
          </a:p>
          <a:p>
            <a:pPr marL="171450" lvl="0" indent="-171450">
              <a:buFontTx/>
              <a:buChar char="-"/>
            </a:pPr>
            <a:r>
              <a:rPr lang="en-029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countries have mainstreamed TFA implementation into national development plans and strategies,</a:t>
            </a:r>
            <a:r>
              <a:rPr lang="en-029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is driving the reform process (e.g. Jamaica)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D79DD-F2F3-4958-8636-CF8D72592C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32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Cambria" panose="02040503050406030204" pitchFamily="18" charset="0"/>
                <a:ea typeface="ＭＳ Ｐゴシック" panose="020B0600070205080204" pitchFamily="34" charset="-128"/>
              </a:rPr>
              <a:t>.  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8255" indent="-291636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6546" indent="-233309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3164" indent="-233309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9782" indent="-233309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640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33019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9637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6625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FFA3A86-4157-45EA-B7CB-FA7D42CC5865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3656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19629-49A7-4C41-91BE-B47882C24363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25455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CARICOM regional average pace</a:t>
            </a:r>
            <a:r>
              <a:rPr lang="en-US" baseline="0" dirty="0"/>
              <a:t> is </a:t>
            </a:r>
            <a:r>
              <a:rPr lang="en-US" dirty="0"/>
              <a:t>58.1% .   Reality</a:t>
            </a:r>
            <a:r>
              <a:rPr lang="en-US" baseline="0" dirty="0"/>
              <a:t> on the ground may be different.</a:t>
            </a: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Some implementation</a:t>
            </a:r>
            <a:r>
              <a:rPr lang="en-US" baseline="0" dirty="0"/>
              <a:t> delays and road blocks experienced – lag in legislation reform, lack of investment, slow mobilization of TACB support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Some countries have undertaken early implementation of commitments.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7D79DD-F2F3-4958-8636-CF8D72592C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9736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7D79DD-F2F3-4958-8636-CF8D72592C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4325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b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Four</a:t>
            </a:r>
            <a:r>
              <a:rPr lang="en-US" sz="1200" b="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main drivers</a:t>
            </a:r>
          </a:p>
          <a:p>
            <a:pPr lvl="0"/>
            <a:endParaRPr lang="en-US" sz="1200" b="0" u="none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AutoNum type="arabicPeriod"/>
            </a:pPr>
            <a:r>
              <a:rPr lang="en-US" sz="1200" b="1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Community strategic goals </a:t>
            </a:r>
            <a:r>
              <a:rPr lang="en-US" sz="1200" b="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build economic resilience, competitiveness, attract FDI and participation in regional and global value chains </a:t>
            </a:r>
          </a:p>
          <a:p>
            <a:pPr marL="228600" lvl="0" indent="-228600">
              <a:buAutoNum type="arabicPeriod"/>
            </a:pPr>
            <a:r>
              <a:rPr lang="en-US" sz="1200" b="1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Commercial/Business  </a:t>
            </a:r>
            <a:r>
              <a:rPr lang="en-US" sz="1200" b="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strong demand from traders – regional and extra-regional</a:t>
            </a:r>
          </a:p>
          <a:p>
            <a:pPr marL="228600" lvl="0" indent="-228600">
              <a:buAutoNum type="arabicPeriod"/>
            </a:pPr>
            <a:r>
              <a:rPr lang="en-US" sz="1200" b="1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CARICOM Single Market (CSM)</a:t>
            </a:r>
            <a:r>
              <a:rPr lang="en-US" sz="1200" b="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legal obligations of the Revised Treaty of </a:t>
            </a:r>
            <a:r>
              <a:rPr lang="en-US" sz="1200" b="0" u="non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Chaguaramas</a:t>
            </a:r>
            <a:r>
              <a:rPr lang="en-US" sz="1200" b="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recognize that a fully operational CSM and Free Circulation regime requires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Harmonised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customs legislation and uniform import and export procedures benchmarked against international standards;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uniform quality standards and testing procedures (TBT and SPS); 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uniform procedures regarding fees, charges and penalties;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Strengthened customs administrations and co-operation;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Supporting industrial policy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Reliable air and maritime transportation links;</a:t>
            </a:r>
          </a:p>
          <a:p>
            <a:pPr marL="628650" lvl="1" indent="-171450">
              <a:buFontTx/>
              <a:buChar char="-"/>
            </a:pPr>
            <a:endParaRPr lang="en-US" sz="1200" b="0" u="none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Tx/>
              <a:buChar char="-"/>
            </a:pPr>
            <a:r>
              <a:rPr lang="en-US" sz="1200" b="1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International (third party) obligations (TFA/BTAs)  </a:t>
            </a:r>
            <a:r>
              <a:rPr lang="en-US" sz="1200" b="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strong demand from trading partners to update the BTAs to facilitate trade through modern procedures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D79DD-F2F3-4958-8636-CF8D72592C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89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11/27/2023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968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7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437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22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22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975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04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72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44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11/27/2023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96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254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42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7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800" i="1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caricom.org/" TargetMode="External"/><Relationship Id="rId4" Type="http://schemas.openxmlformats.org/officeDocument/2006/relationships/hyperlink" Target="mailto:Michele.lowe@caricom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A643B7E8-B361-4A91-A7A5-07418CFCF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7A74E93-DAA8-4661-8F23-0F48710EA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269159" cy="557107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F212E38-C041-49D9-9236-29FF44B27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16" y="809244"/>
            <a:ext cx="5943600" cy="5239512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147E9A-68D3-4965-9C8B-1BA4C6211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105" y="1657150"/>
            <a:ext cx="5068568" cy="3236167"/>
          </a:xfrm>
        </p:spPr>
        <p:txBody>
          <a:bodyPr>
            <a:normAutofit/>
          </a:bodyPr>
          <a:lstStyle/>
          <a:p>
            <a:pPr>
              <a:lnSpc>
                <a:spcPct val="106000"/>
              </a:lnSpc>
              <a:spcBef>
                <a:spcPts val="0"/>
              </a:spcBef>
            </a:pPr>
            <a:r>
              <a:rPr lang="en-GB" sz="3200" b="1" i="0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Progress and Challenges of Trade Facilitation in the Caribbean</a:t>
            </a:r>
            <a:endParaRPr lang="en-US" sz="2800" i="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CE623C-3573-46D5-B54C-8262D6164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330" y="4407498"/>
            <a:ext cx="5229849" cy="1222524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  <a:p>
            <a:r>
              <a:rPr lang="en-US" sz="2900" b="1" dirty="0">
                <a:solidFill>
                  <a:srgbClr val="002060"/>
                </a:solidFill>
                <a:latin typeface="Candara" panose="020E0502030303020204" pitchFamily="34" charset="0"/>
              </a:rPr>
              <a:t>ECLAC/ALADI REGIONAL TRADE FACILITATION SEMINAR</a:t>
            </a:r>
          </a:p>
          <a:p>
            <a:r>
              <a:rPr lang="en-US" sz="2900" b="1" dirty="0">
                <a:solidFill>
                  <a:srgbClr val="002060"/>
                </a:solidFill>
                <a:latin typeface="Candara" panose="020E0502030303020204" pitchFamily="34" charset="0"/>
              </a:rPr>
              <a:t>Montevideo, Uruguay 27 NOVEMBER 2023 </a:t>
            </a:r>
          </a:p>
          <a:p>
            <a:endParaRPr lang="en-US" sz="2500" b="1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r>
              <a:rPr lang="en-US" sz="2500" i="1" dirty="0">
                <a:latin typeface="Candara" panose="020E0502030303020204" pitchFamily="34" charset="0"/>
              </a:rPr>
              <a:t>Michele Lowe</a:t>
            </a:r>
          </a:p>
          <a:p>
            <a:r>
              <a:rPr lang="en-US" sz="2500" i="1" dirty="0">
                <a:latin typeface="Candara" panose="020E0502030303020204" pitchFamily="34" charset="0"/>
              </a:rPr>
              <a:t>CARICOM Secretariat</a:t>
            </a:r>
          </a:p>
          <a:p>
            <a:endParaRPr lang="en-US" i="1" dirty="0">
              <a:latin typeface="Candara" panose="020E0502030303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90391D1-AA86-467F-A77E-0606FCCCD2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7796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A430F17-C7B1-40FD-89FA-55002B663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3EAAD29-514C-4272-AA97-D2DCEB35B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2373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080894D-F290-4DF4-82A7-905285A7E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argo shipping containers in a pile and on a semi-truck at a harbour">
            <a:extLst>
              <a:ext uri="{FF2B5EF4-FFF2-40B4-BE49-F238E27FC236}">
                <a16:creationId xmlns:a16="http://schemas.microsoft.com/office/drawing/2014/main" id="{9345B9C8-7CFA-4DB5-B2B3-F591F455DC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198" r="15100"/>
          <a:stretch/>
        </p:blipFill>
        <p:spPr>
          <a:xfrm>
            <a:off x="7555832" y="10"/>
            <a:ext cx="4636163" cy="6857990"/>
          </a:xfrm>
          <a:prstGeom prst="rect">
            <a:avLst/>
          </a:prstGeom>
        </p:spPr>
      </p:pic>
      <p:pic>
        <p:nvPicPr>
          <p:cNvPr id="18" name="Picture 2" descr="Image result for caricom map">
            <a:extLst>
              <a:ext uri="{FF2B5EF4-FFF2-40B4-BE49-F238E27FC236}">
                <a16:creationId xmlns:a16="http://schemas.microsoft.com/office/drawing/2014/main" id="{3E5F582F-34AB-9346-B711-0711A702C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798" y="631250"/>
            <a:ext cx="1938237" cy="102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714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686595" y="645899"/>
            <a:ext cx="8229600" cy="1066800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</a:br>
            <a:r>
              <a:rPr lang="en-US" alt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THE CARICOM TF AGENDA &amp; STRATEGY</a:t>
            </a:r>
            <a:br>
              <a:rPr lang="en-US" alt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</a:br>
            <a:endParaRPr lang="en-GB" altLang="en-US" sz="3600" b="1" dirty="0">
              <a:solidFill>
                <a:srgbClr val="002060"/>
              </a:solidFill>
              <a:latin typeface="Cambria" panose="020405030504060302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770710" y="1712699"/>
            <a:ext cx="10946674" cy="4335404"/>
          </a:xfrm>
        </p:spPr>
        <p:txBody>
          <a:bodyPr>
            <a:noAutofit/>
          </a:bodyPr>
          <a:lstStyle/>
          <a:p>
            <a:pPr marL="109537" indent="0">
              <a:lnSpc>
                <a:spcPct val="114000"/>
              </a:lnSpc>
              <a:spcBef>
                <a:spcPts val="0"/>
              </a:spcBef>
              <a:buNone/>
              <a:defRPr/>
            </a:pPr>
            <a:endParaRPr lang="en-US" altLang="en-US" sz="1800" b="1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109537" indent="0">
              <a:lnSpc>
                <a:spcPct val="114000"/>
              </a:lnSpc>
              <a:spcBef>
                <a:spcPts val="0"/>
              </a:spcBef>
              <a:buNone/>
              <a:defRPr/>
            </a:pPr>
            <a:r>
              <a:rPr lang="en-US" altLang="en-US" sz="1800" b="1" dirty="0">
                <a:solidFill>
                  <a:srgbClr val="FF0000"/>
                </a:solidFill>
                <a:ea typeface="Cambria" panose="02040503050406030204" pitchFamily="18" charset="0"/>
              </a:rPr>
              <a:t>LEVERAGE TFA IMPLEMENTATION TO:</a:t>
            </a:r>
          </a:p>
          <a:p>
            <a:pPr marL="109537" indent="0">
              <a:lnSpc>
                <a:spcPct val="114000"/>
              </a:lnSpc>
              <a:spcBef>
                <a:spcPts val="0"/>
              </a:spcBef>
              <a:buNone/>
              <a:defRPr/>
            </a:pPr>
            <a:endParaRPr lang="en-US" altLang="en-US" sz="18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>
              <a:lnSpc>
                <a:spcPct val="114000"/>
              </a:lnSpc>
              <a:spcBef>
                <a:spcPts val="0"/>
              </a:spcBef>
              <a:buFont typeface="Wingdings 2" panose="05020102010507070707" pitchFamily="18" charset="2"/>
              <a:buChar char="P"/>
              <a:defRPr/>
            </a:pPr>
            <a:r>
              <a:rPr lang="en-JM" altLang="en-US" sz="1800" dirty="0">
                <a:solidFill>
                  <a:srgbClr val="002060"/>
                </a:solidFill>
                <a:ea typeface="Cambria" panose="02040503050406030204" pitchFamily="18" charset="0"/>
              </a:rPr>
              <a:t>Support and drive regional integration and trade facilitation reforms through harmonised and co-ordinated actions.</a:t>
            </a:r>
          </a:p>
          <a:p>
            <a:pPr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GB" altLang="en-US" sz="1800" dirty="0">
                <a:solidFill>
                  <a:srgbClr val="002060"/>
                </a:solidFill>
                <a:ea typeface="Cambria" panose="02040503050406030204" pitchFamily="18" charset="0"/>
              </a:rPr>
              <a:t>Improve  trade performance and enhance foreign market access;</a:t>
            </a:r>
          </a:p>
          <a:p>
            <a:pPr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GB" altLang="en-US" sz="1800" dirty="0">
                <a:solidFill>
                  <a:srgbClr val="002060"/>
                </a:solidFill>
                <a:ea typeface="Cambria" panose="02040503050406030204" pitchFamily="18" charset="0"/>
              </a:rPr>
              <a:t>Improve  regional business environment; reduce time and cost of doing business.</a:t>
            </a:r>
          </a:p>
          <a:p>
            <a:pPr eaLnBrk="1" hangingPunct="1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JM" altLang="en-US" sz="1800" dirty="0">
                <a:solidFill>
                  <a:srgbClr val="002060"/>
                </a:solidFill>
                <a:ea typeface="Cambria" panose="02040503050406030204" pitchFamily="18" charset="0"/>
              </a:rPr>
              <a:t>Fulfil international obligations on Trade Facilitation  (EPA, TFA);</a:t>
            </a:r>
          </a:p>
          <a:p>
            <a:pPr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GB" altLang="en-US" sz="1800" dirty="0">
                <a:solidFill>
                  <a:srgbClr val="002060"/>
                </a:solidFill>
                <a:ea typeface="Cambria" panose="02040503050406030204" pitchFamily="18" charset="0"/>
              </a:rPr>
              <a:t>Rationalise and co-ordinate donor engagement and interventions for ongoing trade facilitation reforms in CARICOM.</a:t>
            </a:r>
          </a:p>
          <a:p>
            <a:pPr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029" sz="1800" dirty="0">
                <a:solidFill>
                  <a:srgbClr val="002060"/>
                </a:solidFill>
                <a:ea typeface="Cambria" panose="02040503050406030204" pitchFamily="18" charset="0"/>
              </a:rPr>
              <a:t>Harness regional expertise for TACB support;</a:t>
            </a:r>
          </a:p>
          <a:p>
            <a:pPr lvl="0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US" altLang="en-US" sz="1800" dirty="0">
                <a:solidFill>
                  <a:srgbClr val="002060"/>
                </a:solidFill>
                <a:ea typeface="Cambria" panose="02040503050406030204" pitchFamily="18" charset="0"/>
              </a:rPr>
              <a:t>Support </a:t>
            </a:r>
            <a:r>
              <a:rPr lang="en-US" sz="1800" dirty="0">
                <a:solidFill>
                  <a:srgbClr val="002060"/>
                </a:solidFill>
                <a:ea typeface="Cambria" panose="02040503050406030204" pitchFamily="18" charset="0"/>
              </a:rPr>
              <a:t>the achievement of the Community’s strategic goal of Economic Resilience (improve competitiveness, attract FDI, integrate into regional and global VCs)</a:t>
            </a:r>
          </a:p>
          <a:p>
            <a:pPr eaLnBrk="1" hangingPunct="1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endParaRPr lang="en-US" altLang="en-US" sz="180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JM" altLang="en-US" sz="1800" dirty="0">
              <a:solidFill>
                <a:schemeClr val="hlink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4" name="Picture 2" descr="Image result for caricom ma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92" y="391899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8167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365373" y="442709"/>
            <a:ext cx="9413340" cy="952138"/>
          </a:xfrm>
        </p:spPr>
        <p:txBody>
          <a:bodyPr>
            <a:noAutofit/>
          </a:bodyPr>
          <a:lstStyle/>
          <a:p>
            <a:r>
              <a:rPr lang="en-US" altLang="en-US" sz="2933" b="1" dirty="0">
                <a:solidFill>
                  <a:schemeClr val="accent4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THE CARICOM TF AGENDA &amp; STRATEGY</a:t>
            </a:r>
            <a:endParaRPr lang="en-US" sz="3600" dirty="0">
              <a:solidFill>
                <a:schemeClr val="accent4"/>
              </a:solidFill>
            </a:endParaRPr>
          </a:p>
        </p:txBody>
      </p:sp>
      <p:pic>
        <p:nvPicPr>
          <p:cNvPr id="12" name="Content Placeholder 8" descr="WTO TF Agreement 2.bmp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6866334" y="2042083"/>
            <a:ext cx="3939976" cy="41624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DA8A620B-7D7E-A647-9A79-AC49B950E2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9807" y="1624744"/>
            <a:ext cx="5575597" cy="4760558"/>
          </a:xfrm>
        </p:spPr>
        <p:txBody>
          <a:bodyPr>
            <a:noAutofit/>
          </a:bodyPr>
          <a:lstStyle/>
          <a:p>
            <a:pPr marL="58737" indent="0">
              <a:buNone/>
            </a:pPr>
            <a:r>
              <a:rPr lang="en-GB" altLang="en-US" sz="1700" b="1" i="1" u="sng" dirty="0">
                <a:solidFill>
                  <a:srgbClr val="002060"/>
                </a:solidFill>
                <a:latin typeface="Candara" panose="020E0502030303020204" pitchFamily="34" charset="0"/>
                <a:ea typeface="ＭＳ Ｐゴシック" panose="020B0600070205080204" pitchFamily="34" charset="-128"/>
              </a:rPr>
              <a:t> MANDATES</a:t>
            </a:r>
          </a:p>
          <a:p>
            <a:pPr marL="401629" indent="-342891">
              <a:buFont typeface="Wingdings" panose="05000000000000000000" pitchFamily="2" charset="2"/>
              <a:buChar char="ü"/>
            </a:pPr>
            <a:r>
              <a:rPr lang="en-GB" altLang="en-US" sz="1700" i="1" dirty="0">
                <a:latin typeface="Candara" panose="020E0502030303020204" pitchFamily="34" charset="0"/>
                <a:ea typeface="ＭＳ Ｐゴシック" panose="020B0600070205080204" pitchFamily="34" charset="-128"/>
              </a:rPr>
              <a:t>Prioritise co-operation on TF in bilateral arrangements with hemispheric trading partners;</a:t>
            </a:r>
          </a:p>
          <a:p>
            <a:pPr marL="401629" indent="-342891">
              <a:buFont typeface="Wingdings" panose="05000000000000000000" pitchFamily="2" charset="2"/>
              <a:buChar char="ü"/>
            </a:pPr>
            <a:r>
              <a:rPr lang="en-GB" altLang="en-US" sz="1700" i="1" dirty="0">
                <a:latin typeface="Candara" panose="020E0502030303020204" pitchFamily="34" charset="0"/>
                <a:ea typeface="ＭＳ Ｐゴシック" panose="020B0600070205080204" pitchFamily="34" charset="-128"/>
              </a:rPr>
              <a:t>Adopt a co-ordinated regional approach to TFA implementation ;</a:t>
            </a:r>
          </a:p>
          <a:p>
            <a:pPr marL="401629" indent="-342891">
              <a:buFont typeface="Wingdings" panose="05000000000000000000" pitchFamily="2" charset="2"/>
              <a:buChar char="ü"/>
            </a:pPr>
            <a:r>
              <a:rPr lang="en-GB" altLang="en-US" sz="1700" i="1" dirty="0">
                <a:latin typeface="Candara" panose="020E0502030303020204" pitchFamily="34" charset="0"/>
                <a:ea typeface="ＭＳ Ｐゴシック" panose="020B0600070205080204" pitchFamily="34" charset="-128"/>
              </a:rPr>
              <a:t>Utilise regional approaches, where appropriate, to minimise/rationalise TFA implementation costs;</a:t>
            </a:r>
          </a:p>
          <a:p>
            <a:pPr marL="401629" indent="-342891">
              <a:buFont typeface="Wingdings" panose="05000000000000000000" pitchFamily="2" charset="2"/>
              <a:buChar char="ü"/>
            </a:pPr>
            <a:r>
              <a:rPr lang="en-GB" altLang="en-US" sz="1700" i="1" dirty="0">
                <a:latin typeface="Candara" panose="020E0502030303020204" pitchFamily="34" charset="0"/>
                <a:ea typeface="ＭＳ Ｐゴシック" panose="020B0600070205080204" pitchFamily="34" charset="-128"/>
              </a:rPr>
              <a:t>Co-ordinate mobilisation of donor resources and TACB to support implementation; </a:t>
            </a:r>
          </a:p>
          <a:p>
            <a:pPr marL="401629" indent="-342891">
              <a:buFont typeface="Wingdings" panose="05000000000000000000" pitchFamily="2" charset="2"/>
              <a:buChar char="ü"/>
            </a:pPr>
            <a:r>
              <a:rPr lang="en-GB" altLang="en-US" sz="1700" i="1" dirty="0">
                <a:latin typeface="Candara" panose="020E0502030303020204" pitchFamily="34" charset="0"/>
                <a:ea typeface="ＭＳ Ｐゴシック" panose="020B0600070205080204" pitchFamily="34" charset="-128"/>
              </a:rPr>
              <a:t>Establish CARICOM Regional Committee on Trade Facilitation (RCTF) to oversee regional co-ordination;</a:t>
            </a:r>
          </a:p>
          <a:p>
            <a:pPr marL="401629" indent="-342891">
              <a:buFont typeface="Wingdings" panose="05000000000000000000" pitchFamily="2" charset="2"/>
              <a:buChar char="ü"/>
            </a:pPr>
            <a:r>
              <a:rPr lang="en-GB" altLang="en-US" sz="1700" i="1" dirty="0">
                <a:latin typeface="Candara" panose="020E0502030303020204" pitchFamily="34" charset="0"/>
                <a:ea typeface="ＭＳ Ｐゴシック" panose="020B0600070205080204" pitchFamily="34" charset="-128"/>
              </a:rPr>
              <a:t>CCS to monitor, provide support, and mobilise TACB support for national and regional implementation</a:t>
            </a:r>
          </a:p>
          <a:p>
            <a:pPr>
              <a:buFont typeface="Wingdings" pitchFamily="2" charset="2"/>
              <a:buChar char="ü"/>
            </a:pPr>
            <a:endParaRPr lang="en-US" sz="1700" dirty="0">
              <a:latin typeface="Candara" panose="020E0502030303020204" pitchFamily="34" charset="0"/>
            </a:endParaRPr>
          </a:p>
        </p:txBody>
      </p:sp>
      <p:pic>
        <p:nvPicPr>
          <p:cNvPr id="5" name="Picture 2" descr="Image result for caricom map">
            <a:extLst>
              <a:ext uri="{FF2B5EF4-FFF2-40B4-BE49-F238E27FC236}">
                <a16:creationId xmlns:a16="http://schemas.microsoft.com/office/drawing/2014/main" id="{3E5F582F-34AB-9346-B711-0711A702C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89" y="388127"/>
            <a:ext cx="1854927" cy="123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8214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555965" y="685800"/>
            <a:ext cx="9031198" cy="106680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CARICOM TFA IMPLEMENTATION STRATEGY </a:t>
            </a:r>
            <a:br>
              <a:rPr lang="en-US" altLang="en-US" b="1" dirty="0">
                <a:latin typeface="Cambria" panose="02040503050406030204" pitchFamily="18" charset="0"/>
                <a:ea typeface="ＭＳ Ｐゴシック" panose="020B0600070205080204" pitchFamily="34" charset="-128"/>
              </a:rPr>
            </a:br>
            <a:r>
              <a:rPr lang="en-US" sz="2000" b="1" dirty="0">
                <a:solidFill>
                  <a:srgbClr val="FF0000"/>
                </a:solidFill>
                <a:latin typeface="Cambria" panose="02040503050406030204" pitchFamily="18" charset="0"/>
              </a:rPr>
              <a:t>Priority areas for TACB support</a:t>
            </a:r>
            <a:endParaRPr lang="en-US" sz="2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21813" y="2234755"/>
            <a:ext cx="5029200" cy="3972145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altLang="en-US" sz="2200" b="1" i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  <a:ea typeface="ＭＳ Ｐゴシック" panose="020B0600070205080204" pitchFamily="34" charset="-128"/>
              </a:rPr>
              <a:t>Transparency Provisions (Publication, Consultation, Enquiry points) 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altLang="en-US" sz="2200" b="1" i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  <a:ea typeface="ＭＳ Ｐゴシック" panose="020B0600070205080204" pitchFamily="34" charset="-128"/>
              </a:rPr>
              <a:t>Test Procedures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altLang="en-US" sz="2200" b="1" i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  <a:ea typeface="ＭＳ Ｐゴシック" panose="020B0600070205080204" pitchFamily="34" charset="-128"/>
              </a:rPr>
              <a:t>Risk Management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altLang="en-US" sz="2200" b="1" i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  <a:ea typeface="ＭＳ Ｐゴシック" panose="020B0600070205080204" pitchFamily="34" charset="-128"/>
              </a:rPr>
              <a:t>Post Clearance Audit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altLang="en-US" sz="2200" b="1" i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  <a:ea typeface="ＭＳ Ｐゴシック" panose="020B0600070205080204" pitchFamily="34" charset="-128"/>
              </a:rPr>
              <a:t>Single Window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altLang="en-US" sz="2200" b="1" i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  <a:ea typeface="ＭＳ Ｐゴシック" panose="020B0600070205080204" pitchFamily="34" charset="-128"/>
              </a:rPr>
              <a:t>Advance Rulings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altLang="en-US" sz="2200" b="1" i="1" dirty="0" err="1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  <a:ea typeface="ＭＳ Ｐゴシック" panose="020B0600070205080204" pitchFamily="34" charset="-128"/>
              </a:rPr>
              <a:t>Authorised</a:t>
            </a:r>
            <a:r>
              <a:rPr lang="en-US" altLang="en-US" sz="2200" b="1" i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  <a:ea typeface="ＭＳ Ｐゴシック" panose="020B0600070205080204" pitchFamily="34" charset="-128"/>
              </a:rPr>
              <a:t> Economic Operators</a:t>
            </a:r>
          </a:p>
          <a:p>
            <a:pPr marL="109537" indent="0">
              <a:buNone/>
            </a:pPr>
            <a:endParaRPr lang="en-US" sz="2200" b="1" i="1" dirty="0">
              <a:solidFill>
                <a:schemeClr val="accent6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pic>
        <p:nvPicPr>
          <p:cNvPr id="12" name="Content Placeholder 8" descr="WTO TF Agreement 2.bmp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6215405" y="2234755"/>
            <a:ext cx="3761690" cy="35330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2" descr="Image result for caricom m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587" y="392101"/>
            <a:ext cx="1830370" cy="1220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306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7557"/>
            <a:ext cx="9098279" cy="1325563"/>
          </a:xfrm>
        </p:spPr>
        <p:txBody>
          <a:bodyPr/>
          <a:lstStyle/>
          <a:p>
            <a:pPr algn="ctr"/>
            <a:r>
              <a:rPr lang="en-US" b="1" i="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REGIONAL APPROACHES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458487"/>
              </p:ext>
            </p:extLst>
          </p:nvPr>
        </p:nvGraphicFramePr>
        <p:xfrm>
          <a:off x="227030" y="1678627"/>
          <a:ext cx="11706665" cy="5719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9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6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766">
                <a:tc>
                  <a:txBody>
                    <a:bodyPr/>
                    <a:lstStyle/>
                    <a:p>
                      <a:r>
                        <a:rPr lang="en-US" dirty="0"/>
                        <a:t>Initiative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Description/ Scope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4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b="0" i="0" dirty="0">
                          <a:solidFill>
                            <a:srgbClr val="002060"/>
                          </a:solidFill>
                          <a:latin typeface="+mn-lt"/>
                          <a:ea typeface="Cambria" panose="02040503050406030204" pitchFamily="18" charset="0"/>
                        </a:rPr>
                        <a:t>Regional or Sub-regional Trade Information Portal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dirty="0">
                          <a:solidFill>
                            <a:srgbClr val="FF0000"/>
                          </a:solidFill>
                          <a:latin typeface="+mn-lt"/>
                          <a:ea typeface="Cambria" panose="02040503050406030204" pitchFamily="18" charset="0"/>
                        </a:rPr>
                        <a:t>Transparency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dirty="0">
                          <a:solidFill>
                            <a:srgbClr val="FF0000"/>
                          </a:solidFill>
                          <a:latin typeface="+mn-lt"/>
                          <a:ea typeface="Cambria" panose="02040503050406030204" pitchFamily="18" charset="0"/>
                        </a:rPr>
                        <a:t>Publication of TFA-required information.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dirty="0">
                          <a:solidFill>
                            <a:srgbClr val="FF0000"/>
                          </a:solidFill>
                          <a:latin typeface="+mn-lt"/>
                          <a:ea typeface="Cambria" panose="02040503050406030204" pitchFamily="18" charset="0"/>
                        </a:rPr>
                        <a:t>Regional</a:t>
                      </a:r>
                      <a:r>
                        <a:rPr lang="en-US" sz="2000" b="0" i="0" baseline="0" dirty="0">
                          <a:solidFill>
                            <a:srgbClr val="FF0000"/>
                          </a:solidFill>
                          <a:latin typeface="+mn-lt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000" b="0" i="0" dirty="0">
                          <a:solidFill>
                            <a:srgbClr val="FF0000"/>
                          </a:solidFill>
                          <a:latin typeface="+mn-lt"/>
                          <a:ea typeface="Cambria" panose="02040503050406030204" pitchFamily="18" charset="0"/>
                        </a:rPr>
                        <a:t>enquiry point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224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b="0" i="0" dirty="0">
                          <a:solidFill>
                            <a:srgbClr val="002060"/>
                          </a:solidFill>
                          <a:latin typeface="+mn-lt"/>
                          <a:ea typeface="Cambria" panose="02040503050406030204" pitchFamily="18" charset="0"/>
                        </a:rPr>
                        <a:t>Regional Electronic Risk Information Exchange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dirty="0">
                          <a:solidFill>
                            <a:srgbClr val="C00000"/>
                          </a:solidFill>
                          <a:latin typeface="+mn-lt"/>
                          <a:ea typeface="Cambria" panose="02040503050406030204" pitchFamily="18" charset="0"/>
                        </a:rPr>
                        <a:t> Rapid and secure exchange of risk information. </a:t>
                      </a:r>
                    </a:p>
                    <a:p>
                      <a:endParaRPr lang="en-US" sz="2000" b="0" i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96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>
                          <a:solidFill>
                            <a:srgbClr val="002060"/>
                          </a:solidFill>
                          <a:latin typeface="+mn-lt"/>
                          <a:ea typeface="Cambria" panose="02040503050406030204" pitchFamily="18" charset="0"/>
                        </a:rPr>
                        <a:t>Regional Risk Management System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dirty="0">
                        <a:solidFill>
                          <a:srgbClr val="002060"/>
                        </a:solidFill>
                        <a:latin typeface="+mn-lt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dirty="0">
                          <a:solidFill>
                            <a:srgbClr val="FF0000"/>
                          </a:solidFill>
                          <a:latin typeface="+mn-lt"/>
                          <a:ea typeface="Cambria" panose="02040503050406030204" pitchFamily="18" charset="0"/>
                        </a:rPr>
                        <a:t>assess regional-level threats and risks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dirty="0">
                          <a:solidFill>
                            <a:srgbClr val="FF0000"/>
                          </a:solidFill>
                          <a:latin typeface="+mn-lt"/>
                          <a:ea typeface="Cambria" panose="02040503050406030204" pitchFamily="18" charset="0"/>
                        </a:rPr>
                        <a:t>develop and communicate common risk criteria to CARICOM members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dirty="0">
                          <a:solidFill>
                            <a:srgbClr val="FF0000"/>
                          </a:solidFill>
                          <a:latin typeface="+mn-lt"/>
                          <a:ea typeface="Cambria" panose="02040503050406030204" pitchFamily="18" charset="0"/>
                        </a:rPr>
                        <a:t>monitor and evaluate results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endParaRPr lang="en-US" sz="2000" b="0" i="0" dirty="0">
                        <a:solidFill>
                          <a:srgbClr val="FF0000"/>
                        </a:solidFill>
                        <a:latin typeface="+mn-lt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388263"/>
                  </a:ext>
                </a:extLst>
              </a:tr>
              <a:tr h="11270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>
                          <a:solidFill>
                            <a:srgbClr val="002060"/>
                          </a:solidFill>
                          <a:latin typeface="+mn-lt"/>
                          <a:ea typeface="Cambria" panose="02040503050406030204" pitchFamily="18" charset="0"/>
                        </a:rPr>
                        <a:t>Accredited Regional labs and testing</a:t>
                      </a:r>
                      <a:r>
                        <a:rPr lang="en-US" sz="2400" b="0" i="0" baseline="0" dirty="0">
                          <a:solidFill>
                            <a:srgbClr val="002060"/>
                          </a:solidFill>
                          <a:latin typeface="+mn-lt"/>
                          <a:ea typeface="Cambria" panose="02040503050406030204" pitchFamily="18" charset="0"/>
                        </a:rPr>
                        <a:t> bodies</a:t>
                      </a:r>
                      <a:endParaRPr lang="en-US" sz="2400" b="0" i="0" dirty="0">
                        <a:solidFill>
                          <a:srgbClr val="002060"/>
                        </a:solidFill>
                        <a:latin typeface="+mn-lt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Designate accredited laboratories in CARICOM region authorized to carry out confirmatory tests for goods imported to any CARICOM member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endParaRPr lang="en-US" sz="2000" b="0" i="0" dirty="0">
                        <a:solidFill>
                          <a:srgbClr val="FF0000"/>
                        </a:solidFill>
                        <a:latin typeface="+mn-lt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2" descr="Image result for caricom ma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30" y="227557"/>
            <a:ext cx="1830370" cy="1220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881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7557"/>
            <a:ext cx="9098279" cy="1325563"/>
          </a:xfrm>
        </p:spPr>
        <p:txBody>
          <a:bodyPr/>
          <a:lstStyle/>
          <a:p>
            <a:pPr algn="ctr"/>
            <a:r>
              <a:rPr lang="en-US" b="1" i="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REGIONAL SUPPORT INITIATIVES</a:t>
            </a:r>
          </a:p>
        </p:txBody>
      </p:sp>
      <p:pic>
        <p:nvPicPr>
          <p:cNvPr id="5" name="Picture 2" descr="Image result for caricom ma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08" y="390919"/>
            <a:ext cx="1830370" cy="1220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0462947"/>
              </p:ext>
            </p:extLst>
          </p:nvPr>
        </p:nvGraphicFramePr>
        <p:xfrm>
          <a:off x="428508" y="1669211"/>
          <a:ext cx="11443194" cy="4938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2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951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Regional</a:t>
                      </a:r>
                      <a:r>
                        <a:rPr lang="en-US" sz="2400" baseline="0" dirty="0"/>
                        <a:t> Activities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311">
                <a:tc>
                  <a:txBody>
                    <a:bodyPr/>
                    <a:lstStyle/>
                    <a:p>
                      <a:r>
                        <a:rPr lang="en-US" sz="2400" dirty="0"/>
                        <a:t>Legal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Model harmonized legislation</a:t>
                      </a:r>
                    </a:p>
                    <a:p>
                      <a:endParaRPr lang="en-US" sz="2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3033">
                <a:tc>
                  <a:txBody>
                    <a:bodyPr/>
                    <a:lstStyle/>
                    <a:p>
                      <a:r>
                        <a:rPr lang="en-US" sz="2400" dirty="0"/>
                        <a:t>Administrative/</a:t>
                      </a:r>
                    </a:p>
                    <a:p>
                      <a:r>
                        <a:rPr lang="en-US" sz="2400" dirty="0"/>
                        <a:t>Operational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i="0" baseline="0" dirty="0"/>
                        <a:t>Model harmonized SOPs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0" dirty="0"/>
                        <a:t>Model</a:t>
                      </a:r>
                      <a:r>
                        <a:rPr lang="en-US" sz="2400" i="0" baseline="0" dirty="0"/>
                        <a:t> harmonized forms + documents</a:t>
                      </a:r>
                      <a:endParaRPr lang="en-US" sz="2400" i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0" dirty="0"/>
                        <a:t>Guidelines for </a:t>
                      </a:r>
                      <a:r>
                        <a:rPr lang="en-US" sz="2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establishment/operation of national administrative bodies</a:t>
                      </a:r>
                      <a:endParaRPr lang="en-US" sz="2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4672">
                <a:tc>
                  <a:txBody>
                    <a:bodyPr/>
                    <a:lstStyle/>
                    <a:p>
                      <a:r>
                        <a:rPr lang="en-US" sz="2400" dirty="0"/>
                        <a:t>Capacity</a:t>
                      </a:r>
                      <a:r>
                        <a:rPr lang="en-US" sz="2400" baseline="0" dirty="0"/>
                        <a:t> Building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Regional training programs,</a:t>
                      </a:r>
                      <a:r>
                        <a:rPr lang="en-US" sz="2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sharing of experience and expertise and regional best practices.</a:t>
                      </a:r>
                    </a:p>
                    <a:p>
                      <a:endParaRPr lang="en-US" sz="2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5129">
                <a:tc>
                  <a:txBody>
                    <a:bodyPr/>
                    <a:lstStyle/>
                    <a:p>
                      <a:r>
                        <a:rPr lang="en-US" sz="2400" dirty="0"/>
                        <a:t>Regional Coordination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Regional committees - </a:t>
                      </a:r>
                      <a:r>
                        <a:rPr lang="en-US" sz="2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monitor and provide technical guidance</a:t>
                      </a:r>
                      <a:endParaRPr lang="en-US" sz="2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677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0611" y="291557"/>
            <a:ext cx="9623599" cy="1325563"/>
          </a:xfrm>
        </p:spPr>
        <p:txBody>
          <a:bodyPr/>
          <a:lstStyle/>
          <a:p>
            <a:pPr algn="ctr"/>
            <a:r>
              <a:rPr lang="en-US" b="1" i="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INSTITUTIONAL FRAMEWORK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302829" y="1998617"/>
            <a:ext cx="5181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Trade Ministerial Council (COTED) 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Policy Oversight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r>
              <a:rPr lang="en-US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CARICOM Customs Committee 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Technical guidance on Customs Matters </a:t>
            </a:r>
          </a:p>
          <a:p>
            <a:r>
              <a:rPr lang="en-US" sz="2000" b="1" dirty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CROSQ</a:t>
            </a:r>
            <a:r>
              <a:rPr lang="en-US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–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Regional standards setting body</a:t>
            </a:r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CAHFSA –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Regional plant and animal health issues </a:t>
            </a:r>
          </a:p>
          <a:p>
            <a:r>
              <a:rPr lang="en-US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NCTFs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–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National Co-ordination</a:t>
            </a:r>
          </a:p>
          <a:p>
            <a:r>
              <a:rPr lang="en-US" sz="2000" b="1" dirty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OECS Commission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– Sub-regional co-ordination</a:t>
            </a:r>
          </a:p>
          <a:p>
            <a:r>
              <a:rPr lang="en-US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CARICOM Secretariat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– Regional co-ordination </a:t>
            </a:r>
          </a:p>
          <a:p>
            <a:pPr marL="0" indent="0">
              <a:buNone/>
            </a:pP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2" descr="Image result for caricom ma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30" y="188369"/>
            <a:ext cx="1830370" cy="1220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215" y="2477294"/>
            <a:ext cx="3810000" cy="3048000"/>
          </a:xfrm>
        </p:spPr>
      </p:pic>
      <p:sp>
        <p:nvSpPr>
          <p:cNvPr id="9" name="TextBox 8"/>
          <p:cNvSpPr txBox="1"/>
          <p:nvPr/>
        </p:nvSpPr>
        <p:spPr>
          <a:xfrm>
            <a:off x="493067" y="1714791"/>
            <a:ext cx="5499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CARICOM REGIONAL COMMITTEE ON TRADE FACILITATION  (RCTF)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66486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912" y="384367"/>
            <a:ext cx="10074233" cy="1325563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1">
                    <a:lumMod val="9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5443537" y="1592357"/>
            <a:ext cx="6200775" cy="4722718"/>
          </a:xfrm>
        </p:spPr>
        <p:txBody>
          <a:bodyPr>
            <a:noAutofit/>
          </a:bodyPr>
          <a:lstStyle/>
          <a:p>
            <a:pPr>
              <a:buClr>
                <a:srgbClr val="339966"/>
              </a:buClr>
              <a:buFont typeface="Wingdings" panose="05000000000000000000" pitchFamily="2" charset="2"/>
              <a:buChar char="ü"/>
            </a:pPr>
            <a:r>
              <a:rPr lang="en-US" sz="2200" b="1" i="1" dirty="0">
                <a:latin typeface="Candara" panose="020E0502030303020204" pitchFamily="34" charset="0"/>
                <a:ea typeface="Cambria" panose="02040503050406030204" pitchFamily="18" charset="0"/>
              </a:rPr>
              <a:t>Regional harmonized policy and institutional frameworks to support TF  – Customs, SPS, TBT, MASA;</a:t>
            </a:r>
          </a:p>
          <a:p>
            <a:pPr>
              <a:buClr>
                <a:srgbClr val="339966"/>
              </a:buClr>
              <a:buFont typeface="Wingdings" panose="05000000000000000000" pitchFamily="2" charset="2"/>
              <a:buChar char="ü"/>
            </a:pPr>
            <a:r>
              <a:rPr lang="en-US" sz="2200" b="1" i="1" dirty="0" err="1">
                <a:latin typeface="Candara" panose="020E0502030303020204" pitchFamily="34" charset="0"/>
                <a:ea typeface="Cambria" panose="02040503050406030204" pitchFamily="18" charset="0"/>
              </a:rPr>
              <a:t>Harmonised</a:t>
            </a:r>
            <a:r>
              <a:rPr lang="en-US" sz="2200" b="1" i="1" dirty="0">
                <a:latin typeface="Candara" panose="020E0502030303020204" pitchFamily="34" charset="0"/>
                <a:ea typeface="Cambria" panose="02040503050406030204" pitchFamily="18" charset="0"/>
              </a:rPr>
              <a:t> Regional quality infrastructure;</a:t>
            </a:r>
          </a:p>
          <a:p>
            <a:pPr>
              <a:buClr>
                <a:srgbClr val="339966"/>
              </a:buClr>
              <a:buFont typeface="Wingdings" panose="05000000000000000000" pitchFamily="2" charset="2"/>
              <a:buChar char="ü"/>
            </a:pPr>
            <a:r>
              <a:rPr lang="en-US" sz="2200" b="1" i="1" dirty="0">
                <a:latin typeface="Candara" panose="020E0502030303020204" pitchFamily="34" charset="0"/>
                <a:ea typeface="Cambria" panose="02040503050406030204" pitchFamily="18" charset="0"/>
              </a:rPr>
              <a:t>Some advances in the automation and digitalization of trade procedures and documents;</a:t>
            </a:r>
          </a:p>
          <a:p>
            <a:pPr>
              <a:buClr>
                <a:srgbClr val="339966"/>
              </a:buClr>
              <a:buFont typeface="Wingdings" panose="05000000000000000000" pitchFamily="2" charset="2"/>
              <a:buChar char="ü"/>
            </a:pPr>
            <a:r>
              <a:rPr lang="en-US" sz="2200" b="1" i="1" dirty="0">
                <a:solidFill>
                  <a:schemeClr val="tx1"/>
                </a:solidFill>
                <a:latin typeface="Candara" panose="020E0502030303020204" pitchFamily="34" charset="0"/>
                <a:ea typeface="Cambria" panose="02040503050406030204" pitchFamily="18" charset="0"/>
              </a:rPr>
              <a:t>OECS Economic Union reform initiatives;</a:t>
            </a:r>
          </a:p>
          <a:p>
            <a:pPr>
              <a:buClr>
                <a:srgbClr val="339966"/>
              </a:buClr>
              <a:buFont typeface="Wingdings" panose="05000000000000000000" pitchFamily="2" charset="2"/>
              <a:buChar char="ü"/>
            </a:pPr>
            <a:r>
              <a:rPr lang="en-US" sz="2200" b="1" i="1" dirty="0">
                <a:solidFill>
                  <a:schemeClr val="tx1"/>
                </a:solidFill>
                <a:latin typeface="Candara" panose="020E0502030303020204" pitchFamily="34" charset="0"/>
                <a:ea typeface="Cambria" panose="02040503050406030204" pitchFamily="18" charset="0"/>
              </a:rPr>
              <a:t>Regional Co-ordination – Monitoring;</a:t>
            </a:r>
            <a:r>
              <a:rPr lang="en-US" sz="2200" b="1" i="1" dirty="0">
                <a:latin typeface="Candara" panose="020E0502030303020204" pitchFamily="34" charset="0"/>
                <a:ea typeface="Cambria" panose="02040503050406030204" pitchFamily="18" charset="0"/>
              </a:rPr>
              <a:t> TACB mobilization;  Information and experience sharing through the RCTF;</a:t>
            </a:r>
            <a:endParaRPr lang="en-US" sz="2200" b="1" i="1" dirty="0">
              <a:solidFill>
                <a:schemeClr val="tx1"/>
              </a:solidFill>
              <a:latin typeface="Candara" panose="020E0502030303020204" pitchFamily="34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2200" b="1" i="1" dirty="0">
              <a:solidFill>
                <a:schemeClr val="tx1"/>
              </a:solidFill>
              <a:latin typeface="Candara" panose="020E0502030303020204" pitchFamily="34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2200" i="1" dirty="0">
              <a:solidFill>
                <a:schemeClr val="tx1"/>
              </a:solidFill>
              <a:latin typeface="Candara" panose="020E0502030303020204" pitchFamily="34" charset="0"/>
              <a:ea typeface="Cambria" panose="02040503050406030204" pitchFamily="18" charset="0"/>
            </a:endParaRPr>
          </a:p>
          <a:p>
            <a:endParaRPr lang="en-US" sz="2200" dirty="0">
              <a:solidFill>
                <a:schemeClr val="tx1"/>
              </a:solidFill>
              <a:latin typeface="Candara" panose="020E0502030303020204" pitchFamily="34" charset="0"/>
              <a:ea typeface="Cambria" panose="02040503050406030204" pitchFamily="18" charset="0"/>
            </a:endParaRPr>
          </a:p>
          <a:p>
            <a:endParaRPr lang="en-US" sz="2200" dirty="0">
              <a:solidFill>
                <a:schemeClr val="tx1"/>
              </a:solidFill>
              <a:latin typeface="Candara" panose="020E0502030303020204" pitchFamily="34" charset="0"/>
              <a:ea typeface="Cambria" panose="02040503050406030204" pitchFamily="18" charset="0"/>
            </a:endParaRPr>
          </a:p>
          <a:p>
            <a:endParaRPr lang="en-US" sz="2200" dirty="0">
              <a:solidFill>
                <a:schemeClr val="tx1"/>
              </a:solidFill>
              <a:latin typeface="Candara" panose="020E0502030303020204" pitchFamily="34" charset="0"/>
              <a:ea typeface="Cambria" panose="02040503050406030204" pitchFamily="18" charset="0"/>
            </a:endParaRPr>
          </a:p>
          <a:p>
            <a:endParaRPr lang="en-US" sz="22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pic>
        <p:nvPicPr>
          <p:cNvPr id="4" name="Picture 2" descr="Image result for caricom map">
            <a:extLst>
              <a:ext uri="{FF2B5EF4-FFF2-40B4-BE49-F238E27FC236}">
                <a16:creationId xmlns:a16="http://schemas.microsoft.com/office/drawing/2014/main" id="{3E5F582F-34AB-9346-B711-0711A702C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17" y="388127"/>
            <a:ext cx="1536895" cy="102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463" y="2428387"/>
            <a:ext cx="3383788" cy="31755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40462" y="1875475"/>
            <a:ext cx="3254045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67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67" b="1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SOME PROGRESS…</a:t>
            </a:r>
            <a:endParaRPr lang="en-US" sz="2667" u="sng" dirty="0">
              <a:solidFill>
                <a:srgbClr val="FF00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43137" y="291557"/>
            <a:ext cx="981031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9pPr>
          </a:lstStyle>
          <a:p>
            <a:pPr algn="l"/>
            <a:r>
              <a:rPr lang="en-US" sz="36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ctr"/>
            <a:r>
              <a:rPr lang="en-US" sz="4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SCORECARD</a:t>
            </a:r>
          </a:p>
        </p:txBody>
      </p:sp>
    </p:spTree>
    <p:extLst>
      <p:ext uri="{BB962C8B-B14F-4D97-AF65-F5344CB8AC3E}">
        <p14:creationId xmlns:p14="http://schemas.microsoft.com/office/powerpoint/2010/main" val="2891343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5278581" y="1864813"/>
            <a:ext cx="6075219" cy="435133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000" b="1" i="1" dirty="0">
                <a:latin typeface="Candara" panose="020E0502030303020204" pitchFamily="34" charset="0"/>
                <a:ea typeface="Cambria" panose="02040503050406030204" pitchFamily="18" charset="0"/>
              </a:rPr>
              <a:t>Slow legislative reform process in Member States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i="1" dirty="0">
                <a:latin typeface="Candara" panose="020E0502030303020204" pitchFamily="34" charset="0"/>
                <a:ea typeface="Cambria" panose="02040503050406030204" pitchFamily="18" charset="0"/>
              </a:rPr>
              <a:t>Infrastructure investment (ICT,  risk assessment including certification bodies and testing labs etc.)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i="1" dirty="0">
                <a:latin typeface="Candara" panose="020E0502030303020204" pitchFamily="34" charset="0"/>
                <a:ea typeface="Cambria" panose="02040503050406030204" pitchFamily="18" charset="0"/>
              </a:rPr>
              <a:t>Border Agency co-ordination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i="1" dirty="0">
                <a:latin typeface="Candara" panose="020E0502030303020204" pitchFamily="34" charset="0"/>
                <a:ea typeface="Cambria" panose="02040503050406030204" pitchFamily="18" charset="0"/>
              </a:rPr>
              <a:t>Regional Transportation infrastructure and connectivity;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i="1" dirty="0">
                <a:latin typeface="Candara" panose="020E0502030303020204" pitchFamily="34" charset="0"/>
                <a:ea typeface="Cambria" panose="02040503050406030204" pitchFamily="18" charset="0"/>
              </a:rPr>
              <a:t>CSM implementation gaps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i="1" dirty="0">
                <a:latin typeface="Candara" panose="020E0502030303020204" pitchFamily="34" charset="0"/>
                <a:ea typeface="Cambria" panose="02040503050406030204" pitchFamily="18" charset="0"/>
              </a:rPr>
              <a:t>Public-private dialogue and Private Sector engagement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i="1" dirty="0">
                <a:latin typeface="Candara" panose="020E0502030303020204" pitchFamily="34" charset="0"/>
                <a:ea typeface="Cambria" panose="02040503050406030204" pitchFamily="18" charset="0"/>
              </a:rPr>
              <a:t>National co-ordination and monitoring of commitments (NTFCs);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i="1" dirty="0">
                <a:latin typeface="Candara" panose="020E0502030303020204" pitchFamily="34" charset="0"/>
                <a:ea typeface="Cambria" panose="02040503050406030204" pitchFamily="18" charset="0"/>
              </a:rPr>
              <a:t>D</a:t>
            </a:r>
            <a:r>
              <a:rPr lang="en-US" sz="2000" b="1" i="1" dirty="0">
                <a:solidFill>
                  <a:schemeClr val="tx1"/>
                </a:solidFill>
                <a:latin typeface="Candara" panose="020E0502030303020204" pitchFamily="34" charset="0"/>
                <a:ea typeface="Cambria" panose="02040503050406030204" pitchFamily="18" charset="0"/>
              </a:rPr>
              <a:t>onor engagement. </a:t>
            </a:r>
          </a:p>
          <a:p>
            <a:pPr marL="186262" indent="0">
              <a:buNone/>
            </a:pPr>
            <a:endParaRPr lang="en-US" sz="2000" b="1" i="1" dirty="0">
              <a:solidFill>
                <a:schemeClr val="tx1"/>
              </a:solidFill>
              <a:latin typeface="Candara" panose="020E0502030303020204" pitchFamily="34" charset="0"/>
              <a:ea typeface="Cambria" panose="02040503050406030204" pitchFamily="18" charset="0"/>
            </a:endParaRPr>
          </a:p>
          <a:p>
            <a:pPr marL="186262" indent="0">
              <a:buNone/>
            </a:pPr>
            <a:endParaRPr lang="en-US" sz="2000" b="1" dirty="0">
              <a:solidFill>
                <a:schemeClr val="tx1"/>
              </a:solidFill>
              <a:latin typeface="Candara" panose="020E0502030303020204" pitchFamily="34" charset="0"/>
              <a:ea typeface="Cambria" panose="02040503050406030204" pitchFamily="18" charset="0"/>
            </a:endParaRPr>
          </a:p>
          <a:p>
            <a:endParaRPr lang="en-US" sz="2000" b="1" dirty="0">
              <a:solidFill>
                <a:schemeClr val="tx1"/>
              </a:solidFill>
              <a:latin typeface="Candara" panose="020E0502030303020204" pitchFamily="34" charset="0"/>
              <a:ea typeface="Cambria" panose="02040503050406030204" pitchFamily="18" charset="0"/>
            </a:endParaRPr>
          </a:p>
          <a:p>
            <a:endParaRPr lang="en-US" sz="20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pic>
        <p:nvPicPr>
          <p:cNvPr id="4" name="Picture 2" descr="Image result for caricom map">
            <a:extLst>
              <a:ext uri="{FF2B5EF4-FFF2-40B4-BE49-F238E27FC236}">
                <a16:creationId xmlns:a16="http://schemas.microsoft.com/office/drawing/2014/main" id="{3E5F582F-34AB-9346-B711-0711A702C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17" y="388127"/>
            <a:ext cx="1536895" cy="102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30" y="1864814"/>
            <a:ext cx="4350327" cy="450272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243137" y="291557"/>
            <a:ext cx="981031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IBM Plex Sans Condensed"/>
              <a:buNone/>
              <a:defRPr sz="1600" b="1" i="0" u="none" strike="noStrike" cap="none">
                <a:solidFill>
                  <a:schemeClr val="accent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9pPr>
          </a:lstStyle>
          <a:p>
            <a:pPr algn="l"/>
            <a:r>
              <a:rPr lang="en-US" sz="36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ctr"/>
            <a:r>
              <a:rPr lang="en-US" sz="4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SOME</a:t>
            </a:r>
            <a:r>
              <a:rPr lang="en-US" sz="4000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HEADWINDS</a:t>
            </a:r>
            <a:r>
              <a:rPr lang="en-US" sz="4000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177044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A643B7E8-B361-4A91-A7A5-07418CFCF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7A74E93-DAA8-4661-8F23-0F48710EA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269159" cy="557107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F212E38-C041-49D9-9236-29FF44B27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16" y="809244"/>
            <a:ext cx="5943600" cy="5239512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90391D1-AA86-467F-A77E-0606FCCCD2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7796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A430F17-C7B1-40FD-89FA-55002B663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3EAAD29-514C-4272-AA97-D2DCEB35B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2373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080894D-F290-4DF4-82A7-905285A7E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argo shipping containers in a pile and on a semi-truck at a harbour">
            <a:extLst>
              <a:ext uri="{FF2B5EF4-FFF2-40B4-BE49-F238E27FC236}">
                <a16:creationId xmlns:a16="http://schemas.microsoft.com/office/drawing/2014/main" id="{9345B9C8-7CFA-4DB5-B2B3-F591F455DC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198" r="15100"/>
          <a:stretch/>
        </p:blipFill>
        <p:spPr>
          <a:xfrm>
            <a:off x="7555832" y="10"/>
            <a:ext cx="4636163" cy="6857990"/>
          </a:xfrm>
          <a:prstGeom prst="rect">
            <a:avLst/>
          </a:prstGeom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1FD2DD86-1AF0-41CB-B254-351C86E00E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6436" y="3003331"/>
            <a:ext cx="4840351" cy="1205554"/>
          </a:xfrm>
        </p:spPr>
        <p:txBody>
          <a:bodyPr>
            <a:normAutofit fontScale="70000" lnSpcReduction="20000"/>
          </a:bodyPr>
          <a:lstStyle/>
          <a:p>
            <a:r>
              <a:rPr lang="en-US" sz="6000" dirty="0"/>
              <a:t>Thank You!</a:t>
            </a:r>
          </a:p>
          <a:p>
            <a:r>
              <a:rPr lang="en-US" sz="2100" dirty="0">
                <a:hlinkClick r:id="rId4"/>
              </a:rPr>
              <a:t>michele.lowe@caricom.org</a:t>
            </a:r>
            <a:endParaRPr lang="en-US" sz="2100" dirty="0"/>
          </a:p>
          <a:p>
            <a:r>
              <a:rPr lang="en-US" sz="2100" dirty="0">
                <a:hlinkClick r:id="rId5"/>
              </a:rPr>
              <a:t>www.caricom.org</a:t>
            </a:r>
            <a:endParaRPr lang="en-US" sz="2100" dirty="0"/>
          </a:p>
          <a:p>
            <a:endParaRPr lang="en-US" sz="1100" dirty="0"/>
          </a:p>
        </p:txBody>
      </p:sp>
      <p:pic>
        <p:nvPicPr>
          <p:cNvPr id="23" name="Picture 2" descr="Image result for caricom map">
            <a:extLst>
              <a:ext uri="{FF2B5EF4-FFF2-40B4-BE49-F238E27FC236}">
                <a16:creationId xmlns:a16="http://schemas.microsoft.com/office/drawing/2014/main" id="{3E5F582F-34AB-9346-B711-0711A702C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796" y="640855"/>
            <a:ext cx="1920240" cy="1007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28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24549"/>
            <a:ext cx="9357360" cy="1371600"/>
          </a:xfrm>
        </p:spPr>
        <p:txBody>
          <a:bodyPr/>
          <a:lstStyle/>
          <a:p>
            <a:r>
              <a:rPr lang="en-US" b="1" i="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US" b="1" i="0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PRESENTATION OUTLINE</a:t>
            </a:r>
          </a:p>
        </p:txBody>
      </p:sp>
      <p:pic>
        <p:nvPicPr>
          <p:cNvPr id="9" name="Picture 2" descr="Image result for caricom ma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24549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58240" y="2338251"/>
            <a:ext cx="10058400" cy="3849624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90000"/>
              </a:lnSpc>
              <a:buClr>
                <a:schemeClr val="accent3"/>
              </a:buClr>
              <a:buNone/>
              <a:defRPr/>
            </a:pPr>
            <a:r>
              <a:rPr lang="en-GB" altLang="en-US" sz="3000" b="1" dirty="0">
                <a:latin typeface="Cambria" panose="02040503050406030204" pitchFamily="18" charset="0"/>
              </a:rPr>
              <a:t>I:  </a:t>
            </a:r>
            <a:r>
              <a:rPr lang="en-GB" altLang="en-US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CARICOM TF Environment</a:t>
            </a:r>
          </a:p>
          <a:p>
            <a:pPr marL="0" indent="0">
              <a:lnSpc>
                <a:spcPct val="90000"/>
              </a:lnSpc>
              <a:buClr>
                <a:schemeClr val="accent3"/>
              </a:buClr>
              <a:buNone/>
              <a:defRPr/>
            </a:pPr>
            <a:endParaRPr lang="en-GB" altLang="en-US" sz="2500" b="1" dirty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635508" lvl="1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GB" altLang="en-US" sz="2500" dirty="0">
                <a:latin typeface="Cambria" panose="02040503050406030204" pitchFamily="18" charset="0"/>
              </a:rPr>
              <a:t>Snapshot of TFA compliance</a:t>
            </a:r>
          </a:p>
          <a:p>
            <a:pPr marL="635508" lvl="1" indent="-34290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GB" altLang="en-US" sz="2500" dirty="0">
                <a:latin typeface="Cambria" panose="02040503050406030204" pitchFamily="18" charset="0"/>
              </a:rPr>
              <a:t>Drivers and Policy Imperatives</a:t>
            </a:r>
          </a:p>
          <a:p>
            <a:pPr marL="292608" lvl="1" indent="0">
              <a:lnSpc>
                <a:spcPct val="90000"/>
              </a:lnSpc>
              <a:buNone/>
              <a:defRPr/>
            </a:pPr>
            <a:endParaRPr lang="en-GB" altLang="en-US" sz="2500" dirty="0">
              <a:latin typeface="Cambria" panose="02040503050406030204" pitchFamily="18" charset="0"/>
            </a:endParaRPr>
          </a:p>
          <a:p>
            <a:pPr marL="0" indent="0">
              <a:lnSpc>
                <a:spcPct val="90000"/>
              </a:lnSpc>
              <a:buClr>
                <a:schemeClr val="accent3"/>
              </a:buClr>
              <a:buNone/>
              <a:defRPr/>
            </a:pPr>
            <a:r>
              <a:rPr lang="en-GB" altLang="en-US" sz="3000" b="1" dirty="0">
                <a:latin typeface="Cambria" panose="02040503050406030204" pitchFamily="18" charset="0"/>
              </a:rPr>
              <a:t>II:  </a:t>
            </a:r>
            <a:r>
              <a:rPr lang="en-GB" altLang="en-US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CARICOM TF Agenda &amp; Strategy</a:t>
            </a:r>
          </a:p>
          <a:p>
            <a:pPr marL="578358" lvl="1" indent="-285750">
              <a:buFont typeface="Wingdings" panose="05000000000000000000" pitchFamily="2" charset="2"/>
              <a:buChar char="ü"/>
              <a:defRPr/>
            </a:pPr>
            <a:r>
              <a:rPr lang="en-GB" altLang="en-US" sz="2500" dirty="0">
                <a:latin typeface="Cambria" panose="02040503050406030204" pitchFamily="18" charset="0"/>
              </a:rPr>
              <a:t>Mandates &amp; Objectives</a:t>
            </a:r>
          </a:p>
          <a:p>
            <a:pPr marL="578358" lvl="1" indent="-28575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altLang="en-US" sz="2500" dirty="0">
                <a:latin typeface="Cambria" panose="02040503050406030204" pitchFamily="18" charset="0"/>
              </a:rPr>
              <a:t>Priority Regional Initiatives</a:t>
            </a:r>
          </a:p>
          <a:p>
            <a:pPr marL="578358" lvl="1" indent="-285750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altLang="en-US" sz="2500" dirty="0">
                <a:latin typeface="Cambria" panose="02040503050406030204" pitchFamily="18" charset="0"/>
              </a:rPr>
              <a:t>Regional co-ordination</a:t>
            </a:r>
          </a:p>
          <a:p>
            <a:pPr marL="292608" lvl="1" indent="0">
              <a:lnSpc>
                <a:spcPct val="90000"/>
              </a:lnSpc>
              <a:buNone/>
              <a:defRPr/>
            </a:pPr>
            <a:endParaRPr lang="en-US" altLang="en-US" sz="2500" dirty="0">
              <a:latin typeface="Cambria" panose="02040503050406030204" pitchFamily="18" charset="0"/>
            </a:endParaRPr>
          </a:p>
          <a:p>
            <a:pPr marL="0" indent="-50292">
              <a:buNone/>
              <a:defRPr/>
            </a:pPr>
            <a:r>
              <a:rPr lang="en-US" altLang="en-US" sz="3000" b="1" dirty="0">
                <a:latin typeface="Cambria" panose="02040503050406030204" pitchFamily="18" charset="0"/>
              </a:rPr>
              <a:t>III: </a:t>
            </a:r>
            <a:r>
              <a:rPr lang="en-US" altLang="en-US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Score Card – Progress and Challenges</a:t>
            </a:r>
            <a:endParaRPr lang="en-JM" altLang="en-US" sz="3000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38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1173" y="714107"/>
            <a:ext cx="8991601" cy="1241696"/>
          </a:xfrm>
        </p:spPr>
        <p:txBody>
          <a:bodyPr>
            <a:noAutofit/>
          </a:bodyPr>
          <a:lstStyle/>
          <a:p>
            <a:r>
              <a:rPr lang="en-US" altLang="en-US" sz="4000" b="1" i="0" dirty="0">
                <a:solidFill>
                  <a:srgbClr val="00206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CARICOM TF ENVIRONMENT</a:t>
            </a:r>
            <a:endParaRPr lang="en-US" sz="3733" dirty="0">
              <a:solidFill>
                <a:srgbClr val="002060"/>
              </a:solidFill>
              <a:latin typeface="Bahnschrift SemiCondensed" panose="020B0502040204020203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378" y="2209800"/>
            <a:ext cx="7539567" cy="3962400"/>
          </a:xfrm>
        </p:spPr>
      </p:pic>
      <p:sp>
        <p:nvSpPr>
          <p:cNvPr id="6" name="TextBox 5"/>
          <p:cNvSpPr txBox="1"/>
          <p:nvPr/>
        </p:nvSpPr>
        <p:spPr>
          <a:xfrm>
            <a:off x="8686800" y="2209801"/>
            <a:ext cx="23622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44" indent="-285744"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en-US" sz="1400" b="1" dirty="0">
                <a:latin typeface="Arial Narrow" panose="020B0606020202030204" pitchFamily="34" charset="0"/>
              </a:rPr>
              <a:t>Antigua &amp; Barbuda</a:t>
            </a:r>
          </a:p>
          <a:p>
            <a:pPr marL="285744" indent="-285744"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en-US" sz="1400" b="1" dirty="0">
                <a:latin typeface="Arial Narrow" panose="020B0606020202030204" pitchFamily="34" charset="0"/>
              </a:rPr>
              <a:t>Barbados</a:t>
            </a:r>
          </a:p>
          <a:p>
            <a:pPr marL="285744" indent="-285744"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en-US" sz="1400" b="1" dirty="0">
                <a:latin typeface="Arial Narrow" panose="020B0606020202030204" pitchFamily="34" charset="0"/>
              </a:rPr>
              <a:t>Belize</a:t>
            </a:r>
          </a:p>
          <a:p>
            <a:pPr marL="285744" indent="-285744"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en-US" sz="1400" b="1" dirty="0">
                <a:latin typeface="Arial Narrow" panose="020B0606020202030204" pitchFamily="34" charset="0"/>
              </a:rPr>
              <a:t>Dominica</a:t>
            </a:r>
          </a:p>
          <a:p>
            <a:pPr marL="285744" indent="-285744"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en-US" sz="1400" b="1" dirty="0">
                <a:latin typeface="Arial Narrow" panose="020B0606020202030204" pitchFamily="34" charset="0"/>
              </a:rPr>
              <a:t>Grenada</a:t>
            </a:r>
          </a:p>
          <a:p>
            <a:pPr marL="285744" indent="-285744"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en-US" sz="1400" b="1" dirty="0">
                <a:latin typeface="Arial Narrow" panose="020B0606020202030204" pitchFamily="34" charset="0"/>
              </a:rPr>
              <a:t>Guyana</a:t>
            </a:r>
          </a:p>
          <a:p>
            <a:pPr marL="285750" indent="-285750">
              <a:buClr>
                <a:schemeClr val="accent4"/>
              </a:buClr>
              <a:buFont typeface="Wingdings" panose="05000000000000000000" pitchFamily="2" charset="2"/>
              <a:buChar char="v"/>
            </a:pPr>
            <a:r>
              <a:rPr lang="en-US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Haiti  </a:t>
            </a:r>
          </a:p>
          <a:p>
            <a:pPr marL="285744" indent="-285744"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en-US" sz="1400" b="1" dirty="0">
                <a:latin typeface="Arial Narrow" panose="020B0606020202030204" pitchFamily="34" charset="0"/>
              </a:rPr>
              <a:t>Jamaica</a:t>
            </a:r>
          </a:p>
          <a:p>
            <a:pPr marL="285744" indent="-285744"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en-US" sz="1400" b="1" dirty="0">
                <a:latin typeface="Arial Narrow" panose="020B0606020202030204" pitchFamily="34" charset="0"/>
              </a:rPr>
              <a:t>St. Kitts and Nevis</a:t>
            </a:r>
          </a:p>
          <a:p>
            <a:pPr marL="285744" indent="-285744"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en-US" sz="1400" b="1" dirty="0">
                <a:latin typeface="Arial Narrow" panose="020B0606020202030204" pitchFamily="34" charset="0"/>
              </a:rPr>
              <a:t>Saint Lucia</a:t>
            </a:r>
          </a:p>
          <a:p>
            <a:pPr marL="285744" indent="-285744"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en-US" sz="1400" b="1" dirty="0">
                <a:latin typeface="Arial Narrow" panose="020B0606020202030204" pitchFamily="34" charset="0"/>
              </a:rPr>
              <a:t>St. Vincent and the Grenadines</a:t>
            </a:r>
          </a:p>
          <a:p>
            <a:pPr marL="285750" indent="-285750">
              <a:buClr>
                <a:schemeClr val="accent4"/>
              </a:buClr>
              <a:buFont typeface="Wingdings" panose="05000000000000000000" pitchFamily="2" charset="2"/>
              <a:buChar char="v"/>
            </a:pPr>
            <a:r>
              <a:rPr lang="en-US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Suriname</a:t>
            </a:r>
          </a:p>
          <a:p>
            <a:pPr marL="285744" indent="-285744"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en-US" sz="1400" b="1" dirty="0">
                <a:latin typeface="Arial Narrow" panose="020B0606020202030204" pitchFamily="34" charset="0"/>
              </a:rPr>
              <a:t>Trinidad and Tobago</a:t>
            </a:r>
          </a:p>
          <a:p>
            <a:pPr marL="285744" indent="-285744">
              <a:buClr>
                <a:schemeClr val="accent4"/>
              </a:buClr>
              <a:buFont typeface="Wingdings" panose="05000000000000000000" pitchFamily="2" charset="2"/>
              <a:buChar char="ü"/>
            </a:pPr>
            <a:endParaRPr lang="en-US" sz="1400" b="1" dirty="0">
              <a:latin typeface="Arial Narrow" panose="020B0606020202030204" pitchFamily="34" charset="0"/>
            </a:endParaRPr>
          </a:p>
        </p:txBody>
      </p:sp>
      <p:pic>
        <p:nvPicPr>
          <p:cNvPr id="8" name="Picture 2" descr="Image result for caricom m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635003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6643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117" y="430320"/>
            <a:ext cx="10058400" cy="13716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TFA COMPLIANCE IN CARICOM</a:t>
            </a:r>
            <a:br>
              <a:rPr lang="en-US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1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(on  Entry into Force)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66800" y="2226468"/>
          <a:ext cx="9877865" cy="3560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79393" y="5999656"/>
            <a:ext cx="47148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Collated from WTO TFA Database</a:t>
            </a:r>
          </a:p>
        </p:txBody>
      </p:sp>
      <p:pic>
        <p:nvPicPr>
          <p:cNvPr id="9" name="Picture 2" descr="Image result for caricom m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24549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4734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3009900" y="1428750"/>
            <a:ext cx="6172200" cy="80010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TFA COMPLIANCE IN CARICOM</a:t>
            </a:r>
          </a:p>
        </p:txBody>
      </p:sp>
      <p:graphicFrame>
        <p:nvGraphicFramePr>
          <p:cNvPr id="2" name="Content Placeholder 16"/>
          <p:cNvGraphicFramePr>
            <a:graphicFrameLocks noGrp="1"/>
          </p:cNvGraphicFramePr>
          <p:nvPr>
            <p:ph idx="1"/>
          </p:nvPr>
        </p:nvGraphicFramePr>
        <p:xfrm>
          <a:off x="1913206" y="2228851"/>
          <a:ext cx="7948246" cy="324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09900" y="5472113"/>
            <a:ext cx="6286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CARICOM Official notifications</a:t>
            </a:r>
          </a:p>
        </p:txBody>
      </p:sp>
      <p:pic>
        <p:nvPicPr>
          <p:cNvPr id="6" name="Picture 2" descr="Image result for caricom m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24549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70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3009900" y="1510363"/>
            <a:ext cx="6172200" cy="80010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TFA COMPLIANCE IN CARICOM</a:t>
            </a:r>
          </a:p>
        </p:txBody>
      </p:sp>
      <p:graphicFrame>
        <p:nvGraphicFramePr>
          <p:cNvPr id="2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175717"/>
              </p:ext>
            </p:extLst>
          </p:nvPr>
        </p:nvGraphicFramePr>
        <p:xfrm>
          <a:off x="1997611" y="2310464"/>
          <a:ext cx="8088923" cy="324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09900" y="5769918"/>
            <a:ext cx="6172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 CARICOM Official notifications</a:t>
            </a:r>
          </a:p>
        </p:txBody>
      </p:sp>
      <p:pic>
        <p:nvPicPr>
          <p:cNvPr id="6" name="Picture 2" descr="Image result for caricom m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24549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7690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9393" y="614309"/>
            <a:ext cx="10058400" cy="1371600"/>
          </a:xfrm>
        </p:spPr>
        <p:txBody>
          <a:bodyPr>
            <a:normAutofit/>
          </a:bodyPr>
          <a:lstStyle/>
          <a:p>
            <a:pPr algn="ctr"/>
            <a:br>
              <a:rPr lang="en-US" sz="3200" b="1" i="0" u="sng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TFA COMPLIANCE IN CARICOM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66800" y="2226468"/>
          <a:ext cx="9877865" cy="3560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79393" y="5999656"/>
            <a:ext cx="47148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 Pro" panose="02020404030301010803"/>
                <a:ea typeface="+mn-ea"/>
                <a:cs typeface="+mn-cs"/>
              </a:rPr>
              <a:t>Source: Collated from WTO TFA Database</a:t>
            </a:r>
          </a:p>
        </p:txBody>
      </p:sp>
      <p:pic>
        <p:nvPicPr>
          <p:cNvPr id="7" name="Picture 2" descr="Image result for caricom m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24549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743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9393" y="614309"/>
            <a:ext cx="10058400" cy="1371600"/>
          </a:xfrm>
        </p:spPr>
        <p:txBody>
          <a:bodyPr>
            <a:normAutofit/>
          </a:bodyPr>
          <a:lstStyle/>
          <a:p>
            <a:pPr algn="ctr"/>
            <a:br>
              <a:rPr lang="en-US" sz="3200" b="1" i="0" u="sng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TFA COMPLIANCE IN CARICOM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66800" y="2226468"/>
          <a:ext cx="9877865" cy="3560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79393" y="5999656"/>
            <a:ext cx="47148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 Pro" panose="02020404030301010803"/>
                <a:ea typeface="+mn-ea"/>
                <a:cs typeface="+mn-cs"/>
              </a:rPr>
              <a:t>Source: Collated from WTO TFA Database</a:t>
            </a:r>
          </a:p>
        </p:txBody>
      </p:sp>
      <p:pic>
        <p:nvPicPr>
          <p:cNvPr id="7" name="Picture 2" descr="Image result for caricom m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98423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7398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2791141"/>
              </p:ext>
            </p:extLst>
          </p:nvPr>
        </p:nvGraphicFramePr>
        <p:xfrm>
          <a:off x="1066800" y="1828800"/>
          <a:ext cx="10058400" cy="4124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2" descr="Image result for caricom ma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92" y="391899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7089" y="341099"/>
            <a:ext cx="9521734" cy="1371600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en-US" b="1" i="0" dirty="0">
                <a:solidFill>
                  <a:srgbClr val="00206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</a:br>
            <a:r>
              <a:rPr lang="en-US" altLang="en-US" b="1" i="0" dirty="0">
                <a:solidFill>
                  <a:srgbClr val="00206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KEY DRIVERS OF THE CARICOM TF AGENDA</a:t>
            </a:r>
            <a:endParaRPr lang="en-US" altLang="en-US" sz="3200" i="0" dirty="0">
              <a:solidFill>
                <a:srgbClr val="00206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6066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_2SEEDS">
      <a:dk1>
        <a:srgbClr val="000000"/>
      </a:dk1>
      <a:lt1>
        <a:srgbClr val="FFFFFF"/>
      </a:lt1>
      <a:dk2>
        <a:srgbClr val="412524"/>
      </a:dk2>
      <a:lt2>
        <a:srgbClr val="E2E8E8"/>
      </a:lt2>
      <a:accent1>
        <a:srgbClr val="B13E3B"/>
      </a:accent1>
      <a:accent2>
        <a:srgbClr val="C34D7A"/>
      </a:accent2>
      <a:accent3>
        <a:srgbClr val="C3824D"/>
      </a:accent3>
      <a:accent4>
        <a:srgbClr val="3BB197"/>
      </a:accent4>
      <a:accent5>
        <a:srgbClr val="4DACC3"/>
      </a:accent5>
      <a:accent6>
        <a:srgbClr val="3B69B1"/>
      </a:accent6>
      <a:hlink>
        <a:srgbClr val="319194"/>
      </a:hlink>
      <a:folHlink>
        <a:srgbClr val="7F7F7F"/>
      </a:folHlink>
    </a:clrScheme>
    <a:fontScheme name="Savon">
      <a:majorFont>
        <a:latin typeface="Georgia Pro Cond Blac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ee964ea-19a4-40d4-9cdb-16a13dc9cba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A513A2B8AB5E4290D9EAE2B2CFDE08" ma:contentTypeVersion="15" ma:contentTypeDescription="Create a new document." ma:contentTypeScope="" ma:versionID="846f4f26747e2fa12bc160902401459c">
  <xsd:schema xmlns:xsd="http://www.w3.org/2001/XMLSchema" xmlns:xs="http://www.w3.org/2001/XMLSchema" xmlns:p="http://schemas.microsoft.com/office/2006/metadata/properties" xmlns:ns3="fee964ea-19a4-40d4-9cdb-16a13dc9cba3" xmlns:ns4="5b104d84-7811-4644-8652-6462adf25706" targetNamespace="http://schemas.microsoft.com/office/2006/metadata/properties" ma:root="true" ma:fieldsID="db168bcc61085d18e4e15e87fa2b75ac" ns3:_="" ns4:_="">
    <xsd:import namespace="fee964ea-19a4-40d4-9cdb-16a13dc9cba3"/>
    <xsd:import namespace="5b104d84-7811-4644-8652-6462adf257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e964ea-19a4-40d4-9cdb-16a13dc9cb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04d84-7811-4644-8652-6462adf2570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58F2B5-94CF-44F9-91BD-81AD7BC630BB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fee964ea-19a4-40d4-9cdb-16a13dc9cba3"/>
    <ds:schemaRef ds:uri="http://purl.org/dc/terms/"/>
    <ds:schemaRef ds:uri="http://schemas.microsoft.com/office/2006/documentManagement/types"/>
    <ds:schemaRef ds:uri="http://schemas.microsoft.com/office/infopath/2007/PartnerControls"/>
    <ds:schemaRef ds:uri="5b104d84-7811-4644-8652-6462adf2570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9CB31E6-7B2E-4838-876D-090F10173B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e964ea-19a4-40d4-9cdb-16a13dc9cba3"/>
    <ds:schemaRef ds:uri="5b104d84-7811-4644-8652-6462adf257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B3BE24F-34D1-41FB-A44F-068418D580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3286</TotalTime>
  <Words>1387</Words>
  <Application>Microsoft Office PowerPoint</Application>
  <PresentationFormat>Panorámica</PresentationFormat>
  <Paragraphs>213</Paragraphs>
  <Slides>18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13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32" baseType="lpstr">
      <vt:lpstr>Arial</vt:lpstr>
      <vt:lpstr>Arial Narrow</vt:lpstr>
      <vt:lpstr>Bahnschrift SemiCondensed</vt:lpstr>
      <vt:lpstr>Calibri</vt:lpstr>
      <vt:lpstr>Calibri Light</vt:lpstr>
      <vt:lpstr>Cambria</vt:lpstr>
      <vt:lpstr>Candara</vt:lpstr>
      <vt:lpstr>Garamond</vt:lpstr>
      <vt:lpstr>Georgia Pro</vt:lpstr>
      <vt:lpstr>Georgia Pro Cond Black</vt:lpstr>
      <vt:lpstr>IBM Plex Sans Condensed</vt:lpstr>
      <vt:lpstr>Wingdings</vt:lpstr>
      <vt:lpstr>Wingdings 2</vt:lpstr>
      <vt:lpstr>SavonVTI</vt:lpstr>
      <vt:lpstr>Progress and Challenges of Trade Facilitation in the Caribbean</vt:lpstr>
      <vt:lpstr>  PRESENTATION OUTLINE</vt:lpstr>
      <vt:lpstr>CARICOM TF ENVIRONMENT</vt:lpstr>
      <vt:lpstr>TFA COMPLIANCE IN CARICOM (on  Entry into Force)</vt:lpstr>
      <vt:lpstr>TFA COMPLIANCE IN CARICOM</vt:lpstr>
      <vt:lpstr>TFA COMPLIANCE IN CARICOM</vt:lpstr>
      <vt:lpstr> TFA COMPLIANCE IN CARICOM</vt:lpstr>
      <vt:lpstr> TFA COMPLIANCE IN CARICOM</vt:lpstr>
      <vt:lpstr> KEY DRIVERS OF THE CARICOM TF AGENDA</vt:lpstr>
      <vt:lpstr> THE CARICOM TF AGENDA &amp; STRATEGY </vt:lpstr>
      <vt:lpstr> THE CARICOM TF AGENDA &amp; STRATEGY</vt:lpstr>
      <vt:lpstr>CARICOM TFA IMPLEMENTATION STRATEGY  Priority areas for TACB support</vt:lpstr>
      <vt:lpstr>REGIONAL APPROACHES</vt:lpstr>
      <vt:lpstr>REGIONAL SUPPORT INITIATIVES</vt:lpstr>
      <vt:lpstr>INSTITUTIONAL FRAMEWORK</vt:lpstr>
      <vt:lpstr>   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Customs Trade Policy and Administration</dc:title>
  <dc:creator>Jamaine Atwell</dc:creator>
  <cp:lastModifiedBy>Usuario Consultor</cp:lastModifiedBy>
  <cp:revision>97</cp:revision>
  <dcterms:created xsi:type="dcterms:W3CDTF">2022-02-24T14:26:30Z</dcterms:created>
  <dcterms:modified xsi:type="dcterms:W3CDTF">2023-11-27T14:03:34Z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0x01010075A513A2B8AB5E4290D9EAE2B2CFDE08</vt:lpwstr>
  </property>
</Properties>
</file>